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7"/>
  </p:notesMasterIdLst>
  <p:handoutMasterIdLst>
    <p:handoutMasterId r:id="rId68"/>
  </p:handoutMasterIdLst>
  <p:sldIdLst>
    <p:sldId id="428" r:id="rId2"/>
    <p:sldId id="364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365" r:id="rId26"/>
    <p:sldId id="451" r:id="rId27"/>
    <p:sldId id="452" r:id="rId28"/>
    <p:sldId id="453" r:id="rId29"/>
    <p:sldId id="454" r:id="rId30"/>
    <p:sldId id="455" r:id="rId31"/>
    <p:sldId id="456" r:id="rId32"/>
    <p:sldId id="459" r:id="rId33"/>
    <p:sldId id="460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476" r:id="rId50"/>
    <p:sldId id="477" r:id="rId51"/>
    <p:sldId id="478" r:id="rId52"/>
    <p:sldId id="479" r:id="rId53"/>
    <p:sldId id="480" r:id="rId54"/>
    <p:sldId id="481" r:id="rId55"/>
    <p:sldId id="482" r:id="rId56"/>
    <p:sldId id="483" r:id="rId57"/>
    <p:sldId id="485" r:id="rId58"/>
    <p:sldId id="484" r:id="rId59"/>
    <p:sldId id="486" r:id="rId60"/>
    <p:sldId id="487" r:id="rId61"/>
    <p:sldId id="488" r:id="rId62"/>
    <p:sldId id="489" r:id="rId63"/>
    <p:sldId id="490" r:id="rId64"/>
    <p:sldId id="491" r:id="rId65"/>
    <p:sldId id="362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18" d="100"/>
          <a:sy n="118" d="100"/>
        </p:scale>
        <p:origin x="1722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 smtClean="0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smtClean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 smtClean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 smtClean="0">
                <a:ea typeface="맑은 고딕" pitchFamily="50" charset="-127"/>
              </a:rPr>
              <a:t>.</a:t>
            </a:r>
            <a:r>
              <a:rPr kumimoji="0" lang="ko-KR" altLang="en-US" sz="1000" u="none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 smtClean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 smtClean="0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 userDrawn="1"/>
        </p:nvGrpSpPr>
        <p:grpSpPr>
          <a:xfrm>
            <a:off x="-3012" y="-2089"/>
            <a:ext cx="9147012" cy="6856833"/>
            <a:chOff x="-3012" y="-2089"/>
            <a:chExt cx="9147012" cy="6856833"/>
          </a:xfrm>
        </p:grpSpPr>
        <p:grpSp>
          <p:nvGrpSpPr>
            <p:cNvPr id="42" name="그룹 41"/>
            <p:cNvGrpSpPr/>
            <p:nvPr userDrawn="1"/>
          </p:nvGrpSpPr>
          <p:grpSpPr>
            <a:xfrm>
              <a:off x="-3012" y="-2089"/>
              <a:ext cx="9147012" cy="6856833"/>
              <a:chOff x="-3012" y="-2089"/>
              <a:chExt cx="9147012" cy="6856833"/>
            </a:xfrm>
          </p:grpSpPr>
          <p:grpSp>
            <p:nvGrpSpPr>
              <p:cNvPr id="39" name="그룹 38"/>
              <p:cNvGrpSpPr/>
              <p:nvPr userDrawn="1"/>
            </p:nvGrpSpPr>
            <p:grpSpPr>
              <a:xfrm>
                <a:off x="5832140" y="3275"/>
                <a:ext cx="3311860" cy="6851469"/>
                <a:chOff x="0" y="5660"/>
                <a:chExt cx="3311860" cy="6851469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4737" y="1501534"/>
                  <a:ext cx="3300890" cy="535559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/>
              <p:cNvGrpSpPr/>
              <p:nvPr userDrawn="1"/>
            </p:nvGrpSpPr>
            <p:grpSpPr>
              <a:xfrm>
                <a:off x="-3012" y="-2089"/>
                <a:ext cx="3314872" cy="6851469"/>
                <a:chOff x="-3012" y="5660"/>
                <a:chExt cx="3314872" cy="6851469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" r="2331"/>
                <a:stretch/>
              </p:blipFill>
              <p:spPr>
                <a:xfrm>
                  <a:off x="0" y="5660"/>
                  <a:ext cx="3311860" cy="5610225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2654" b="4538"/>
                <a:stretch/>
              </p:blipFill>
              <p:spPr>
                <a:xfrm>
                  <a:off x="-3012" y="1501534"/>
                  <a:ext cx="3300890" cy="53555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42"/>
            <p:cNvGrpSpPr/>
            <p:nvPr userDrawn="1"/>
          </p:nvGrpSpPr>
          <p:grpSpPr>
            <a:xfrm>
              <a:off x="6590804" y="3873902"/>
              <a:ext cx="2385265" cy="2835315"/>
              <a:chOff x="6590804" y="3873902"/>
              <a:chExt cx="2385265" cy="2835315"/>
            </a:xfrm>
          </p:grpSpPr>
          <p:sp>
            <p:nvSpPr>
              <p:cNvPr id="29" name="타원 28"/>
              <p:cNvSpPr/>
              <p:nvPr userDrawn="1"/>
            </p:nvSpPr>
            <p:spPr>
              <a:xfrm>
                <a:off x="6590804" y="3873902"/>
                <a:ext cx="2385265" cy="2835315"/>
              </a:xfrm>
              <a:prstGeom prst="ellipse">
                <a:avLst/>
              </a:prstGeom>
              <a:solidFill>
                <a:srgbClr val="FEF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3436" y="4059070"/>
                <a:ext cx="1440000" cy="24649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2018-02-05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73" y="773113"/>
            <a:ext cx="8460791" cy="564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21850" y="2639475"/>
            <a:ext cx="55356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input() </a:t>
            </a:r>
            <a:r>
              <a:rPr lang="ko-KR" altLang="en-US" sz="1400" dirty="0">
                <a:solidFill>
                  <a:srgbClr val="FF0000"/>
                </a:solidFill>
              </a:rPr>
              <a:t>함수는 첨자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부터 시작하므로 </a:t>
            </a:r>
            <a:r>
              <a:rPr lang="en-US" altLang="ko-KR" sz="1400" dirty="0">
                <a:solidFill>
                  <a:srgbClr val="FF0000"/>
                </a:solidFill>
              </a:rPr>
              <a:t>i+1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str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함수가 숫자를 문자로 변환한 후 ‘번째 숫자 </a:t>
            </a:r>
            <a:r>
              <a:rPr lang="en-US" altLang="ko-KR" sz="1400" dirty="0">
                <a:solidFill>
                  <a:srgbClr val="FF0000"/>
                </a:solidFill>
              </a:rPr>
              <a:t>: ’</a:t>
            </a:r>
            <a:r>
              <a:rPr lang="ko-KR" altLang="en-US" sz="1400" dirty="0">
                <a:solidFill>
                  <a:srgbClr val="FF0000"/>
                </a:solidFill>
              </a:rPr>
              <a:t>와 합쳐지므로 결국 ‘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번째 </a:t>
            </a:r>
            <a:r>
              <a:rPr lang="ko-KR" altLang="en-US" sz="1400" dirty="0" err="1">
                <a:solidFill>
                  <a:srgbClr val="FF0000"/>
                </a:solidFill>
              </a:rPr>
              <a:t>숫</a:t>
            </a:r>
            <a:r>
              <a:rPr lang="ko-KR" altLang="en-US" sz="1400" dirty="0">
                <a:solidFill>
                  <a:srgbClr val="FF0000"/>
                </a:solidFill>
              </a:rPr>
              <a:t> 자 </a:t>
            </a:r>
            <a:r>
              <a:rPr lang="en-US" altLang="ko-KR" sz="1400" dirty="0">
                <a:solidFill>
                  <a:srgbClr val="FF0000"/>
                </a:solidFill>
              </a:rPr>
              <a:t>: ’, ‘2</a:t>
            </a:r>
            <a:r>
              <a:rPr lang="ko-KR" altLang="en-US" sz="1400" dirty="0">
                <a:solidFill>
                  <a:srgbClr val="FF0000"/>
                </a:solidFill>
              </a:rPr>
              <a:t>번째 숫자 </a:t>
            </a:r>
            <a:r>
              <a:rPr lang="en-US" altLang="ko-KR" sz="1400" dirty="0">
                <a:solidFill>
                  <a:srgbClr val="FF0000"/>
                </a:solidFill>
              </a:rPr>
              <a:t>: ’ </a:t>
            </a:r>
            <a:r>
              <a:rPr lang="ko-KR" altLang="en-US" sz="1400" dirty="0">
                <a:solidFill>
                  <a:srgbClr val="FF0000"/>
                </a:solidFill>
              </a:rPr>
              <a:t>등으로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행의 첨자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 변경되므로 </a:t>
            </a:r>
            <a:r>
              <a:rPr lang="en-US" altLang="ko-KR" sz="1400" dirty="0">
                <a:solidFill>
                  <a:srgbClr val="FF0000"/>
                </a:solidFill>
              </a:rPr>
              <a:t>aa[0], aa[1], aa[2], aa[3] </a:t>
            </a:r>
            <a:r>
              <a:rPr lang="ko-KR" altLang="en-US" sz="1400" dirty="0">
                <a:solidFill>
                  <a:srgbClr val="FF0000"/>
                </a:solidFill>
              </a:rPr>
              <a:t>등 변수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개에 값을 차례대로 입력해 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그림 </a:t>
            </a:r>
            <a:r>
              <a:rPr lang="en-US" altLang="ko-KR" sz="1400" dirty="0">
                <a:solidFill>
                  <a:srgbClr val="FF0000"/>
                </a:solidFill>
              </a:rPr>
              <a:t>7-2]</a:t>
            </a:r>
            <a:r>
              <a:rPr lang="ko-KR" altLang="en-US" sz="1400" dirty="0">
                <a:solidFill>
                  <a:srgbClr val="FF0000"/>
                </a:solidFill>
              </a:rPr>
              <a:t>와 같이 </a:t>
            </a:r>
            <a:r>
              <a:rPr lang="ko-KR" altLang="en-US" sz="1400" dirty="0" smtClean="0">
                <a:solidFill>
                  <a:srgbClr val="FF0000"/>
                </a:solidFill>
              </a:rPr>
              <a:t>작동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변수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개를 </a:t>
            </a:r>
            <a:r>
              <a:rPr lang="ko-KR" altLang="en-US" sz="1400" dirty="0" smtClean="0">
                <a:solidFill>
                  <a:srgbClr val="FF0000"/>
                </a:solidFill>
              </a:rPr>
              <a:t>더함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71801" y="1178750"/>
            <a:ext cx="42304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빈 리스트 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2~3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번을 반복해 항목이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개인 리스트로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만듬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smtClean="0">
                <a:solidFill>
                  <a:srgbClr val="FF0000"/>
                </a:solidFill>
              </a:rPr>
              <a:t>반복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8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smtClean="0"/>
              <a:t>9</a:t>
            </a:r>
            <a:r>
              <a:rPr lang="ko-KR" altLang="en-US" dirty="0" smtClean="0"/>
              <a:t>행의 변경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133745"/>
            <a:ext cx="7150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0" y="2798930"/>
            <a:ext cx="713105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19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리스트의 </a:t>
            </a:r>
            <a:r>
              <a:rPr lang="ko-KR" altLang="en-US" dirty="0"/>
              <a:t>생성과 </a:t>
            </a:r>
            <a:r>
              <a:rPr lang="ko-KR" altLang="en-US" dirty="0" smtClean="0"/>
              <a:t>초기화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ko-KR" altLang="en-US" dirty="0" smtClean="0"/>
              <a:t>리스트 생성 코드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ko-KR" altLang="en-US" dirty="0" smtClean="0"/>
              <a:t>리스트 </a:t>
            </a:r>
            <a:r>
              <a:rPr lang="en-US" altLang="ko-KR" dirty="0"/>
              <a:t>100</a:t>
            </a:r>
            <a:r>
              <a:rPr lang="ko-KR" altLang="en-US" dirty="0"/>
              <a:t>개인 </a:t>
            </a:r>
            <a:r>
              <a:rPr lang="en-US" altLang="ko-KR" dirty="0"/>
              <a:t>aa </a:t>
            </a:r>
            <a:r>
              <a:rPr lang="ko-KR" altLang="en-US" dirty="0" smtClean="0"/>
              <a:t> </a:t>
            </a:r>
            <a:r>
              <a:rPr lang="en-US" altLang="ko-KR" dirty="0"/>
              <a:t>0, 2, 4, 8, …(2</a:t>
            </a:r>
            <a:r>
              <a:rPr lang="ko-KR" altLang="en-US" dirty="0"/>
              <a:t>의 </a:t>
            </a:r>
            <a:r>
              <a:rPr lang="ko-KR" altLang="en-US" dirty="0" smtClean="0"/>
              <a:t>배수로 초기화 </a:t>
            </a:r>
            <a:r>
              <a:rPr lang="ko-KR" altLang="en-US" dirty="0"/>
              <a:t>후 리스트 </a:t>
            </a:r>
            <a:r>
              <a:rPr lang="en-US" altLang="ko-KR" dirty="0"/>
              <a:t>bb</a:t>
            </a:r>
            <a:r>
              <a:rPr lang="ko-KR" altLang="en-US" dirty="0"/>
              <a:t>에 역순으로 넣는 과정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38790"/>
            <a:ext cx="71310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26895" y="1655461"/>
            <a:ext cx="40054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➊ </a:t>
            </a:r>
            <a:r>
              <a:rPr lang="ko-KR" altLang="en-US" sz="1400" dirty="0">
                <a:solidFill>
                  <a:srgbClr val="FF0000"/>
                </a:solidFill>
              </a:rPr>
              <a:t>빈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➋</a:t>
            </a:r>
            <a:r>
              <a:rPr lang="ko-KR" altLang="en-US" sz="1400" dirty="0" smtClean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정수로만 구성된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➌</a:t>
            </a:r>
            <a:r>
              <a:rPr lang="ko-KR" altLang="en-US" sz="1400" dirty="0" smtClean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문자열로만 구성된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/>
              <a:t>➍ </a:t>
            </a:r>
            <a:r>
              <a:rPr lang="ko-KR" altLang="en-US" sz="1400" dirty="0">
                <a:solidFill>
                  <a:srgbClr val="FF0000"/>
                </a:solidFill>
              </a:rPr>
              <a:t>다양한 </a:t>
            </a:r>
            <a:r>
              <a:rPr lang="ko-KR" altLang="en-US" sz="1400" dirty="0" err="1">
                <a:solidFill>
                  <a:srgbClr val="FF0000"/>
                </a:solidFill>
              </a:rPr>
              <a:t>데이터형을</a:t>
            </a:r>
            <a:r>
              <a:rPr lang="ko-KR" altLang="en-US" sz="1400" dirty="0">
                <a:solidFill>
                  <a:srgbClr val="FF0000"/>
                </a:solidFill>
              </a:rPr>
              <a:t> 섞어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</a:t>
            </a:r>
            <a:r>
              <a:rPr lang="ko-KR" altLang="en-US" sz="1400" dirty="0">
                <a:solidFill>
                  <a:srgbClr val="FF0000"/>
                </a:solidFill>
              </a:rPr>
              <a:t>생성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93985"/>
            <a:ext cx="5862215" cy="315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2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7-3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코드로 </a:t>
            </a:r>
            <a:r>
              <a:rPr lang="ko-KR" altLang="en-US" dirty="0" smtClean="0"/>
              <a:t>구현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72" y="1268760"/>
            <a:ext cx="8124846" cy="463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26895" y="1583795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1~2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빈 </a:t>
            </a:r>
            <a:r>
              <a:rPr lang="ko-KR" altLang="en-US" sz="1400" dirty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aa, </a:t>
            </a:r>
            <a:r>
              <a:rPr lang="en-US" altLang="ko-KR" sz="1400" dirty="0" smtClean="0">
                <a:solidFill>
                  <a:srgbClr val="FF0000"/>
                </a:solidFill>
              </a:rPr>
              <a:t>bb</a:t>
            </a:r>
            <a:r>
              <a:rPr lang="ko-KR" altLang="en-US" sz="1400" dirty="0" smtClean="0">
                <a:solidFill>
                  <a:srgbClr val="FF0000"/>
                </a:solidFill>
              </a:rPr>
              <a:t> 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value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0, 2, 4, …</a:t>
            </a:r>
            <a:r>
              <a:rPr lang="ko-KR" altLang="en-US" sz="1400" dirty="0">
                <a:solidFill>
                  <a:srgbClr val="FF0000"/>
                </a:solidFill>
              </a:rPr>
              <a:t>로 증가시킬 </a:t>
            </a:r>
            <a:r>
              <a:rPr lang="ko-KR" altLang="en-US" sz="1400" dirty="0" smtClean="0">
                <a:solidFill>
                  <a:srgbClr val="FF0000"/>
                </a:solidFill>
              </a:rPr>
              <a:t>값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100</a:t>
            </a:r>
            <a:r>
              <a:rPr lang="ko-KR" altLang="en-US" sz="1400" dirty="0">
                <a:solidFill>
                  <a:srgbClr val="FF0000"/>
                </a:solidFill>
              </a:rPr>
              <a:t>번을 </a:t>
            </a:r>
            <a:r>
              <a:rPr lang="ko-KR" altLang="en-US" sz="1400" dirty="0" smtClean="0">
                <a:solidFill>
                  <a:srgbClr val="FF0000"/>
                </a:solidFill>
              </a:rPr>
              <a:t>반복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6~7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aa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</a:rPr>
              <a:t>를 추가한 후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씩 </a:t>
            </a:r>
            <a:r>
              <a:rPr lang="ko-KR" altLang="en-US" sz="1400" dirty="0" smtClean="0">
                <a:solidFill>
                  <a:srgbClr val="FF0000"/>
                </a:solidFill>
              </a:rPr>
              <a:t>증가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0~99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smtClean="0">
                <a:solidFill>
                  <a:srgbClr val="FF0000"/>
                </a:solidFill>
              </a:rPr>
              <a:t>반복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일 때 </a:t>
            </a:r>
            <a:r>
              <a:rPr lang="en-US" altLang="ko-KR" sz="1400" dirty="0">
                <a:solidFill>
                  <a:srgbClr val="FF0000"/>
                </a:solidFill>
              </a:rPr>
              <a:t>99-i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99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ko-KR" altLang="en-US" sz="1400" dirty="0" smtClean="0">
                <a:solidFill>
                  <a:srgbClr val="FF0000"/>
                </a:solidFill>
              </a:rPr>
              <a:t>됨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일 때는 </a:t>
            </a:r>
            <a:r>
              <a:rPr lang="en-US" altLang="ko-KR" sz="1400" dirty="0">
                <a:solidFill>
                  <a:srgbClr val="FF0000"/>
                </a:solidFill>
              </a:rPr>
              <a:t>98,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일 때 는 </a:t>
            </a:r>
            <a:r>
              <a:rPr lang="en-US" altLang="ko-KR" sz="1400" dirty="0">
                <a:solidFill>
                  <a:srgbClr val="FF0000"/>
                </a:solidFill>
              </a:rPr>
              <a:t>97</a:t>
            </a:r>
            <a:r>
              <a:rPr lang="ko-KR" altLang="en-US" sz="1400" dirty="0">
                <a:solidFill>
                  <a:srgbClr val="FF0000"/>
                </a:solidFill>
              </a:rPr>
              <a:t>처럼 계속 변해 마지막으로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99</a:t>
            </a:r>
            <a:r>
              <a:rPr lang="ko-KR" altLang="en-US" sz="1400" dirty="0">
                <a:solidFill>
                  <a:srgbClr val="FF0000"/>
                </a:solidFill>
              </a:rPr>
              <a:t>일 때는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이 </a:t>
            </a:r>
            <a:r>
              <a:rPr lang="ko-KR" altLang="en-US" sz="1400" dirty="0" smtClean="0">
                <a:solidFill>
                  <a:srgbClr val="FF0000"/>
                </a:solidFill>
              </a:rPr>
              <a:t>됨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bb</a:t>
            </a:r>
            <a:r>
              <a:rPr lang="ko-KR" altLang="en-US" sz="1400" dirty="0">
                <a:solidFill>
                  <a:srgbClr val="FF0000"/>
                </a:solidFill>
              </a:rPr>
              <a:t>에는 </a:t>
            </a:r>
            <a:r>
              <a:rPr lang="en-US" altLang="ko-KR" sz="1400" dirty="0">
                <a:solidFill>
                  <a:srgbClr val="FF0000"/>
                </a:solidFill>
              </a:rPr>
              <a:t>aa[99], aa[98], aa[97], …, aa[0]</a:t>
            </a:r>
            <a:r>
              <a:rPr lang="ko-KR" altLang="en-US" sz="1400" dirty="0">
                <a:solidFill>
                  <a:srgbClr val="FF0000"/>
                </a:solidFill>
              </a:rPr>
              <a:t>의 값이 추가되므로 결국 리스트 </a:t>
            </a:r>
            <a:r>
              <a:rPr lang="en-US" altLang="ko-KR" sz="1400" dirty="0">
                <a:solidFill>
                  <a:srgbClr val="FF0000"/>
                </a:solidFill>
              </a:rPr>
              <a:t>aa</a:t>
            </a:r>
            <a:r>
              <a:rPr lang="ko-KR" altLang="en-US" sz="1400" dirty="0">
                <a:solidFill>
                  <a:srgbClr val="FF0000"/>
                </a:solidFill>
              </a:rPr>
              <a:t>값이 리스트 </a:t>
            </a:r>
            <a:r>
              <a:rPr lang="en-US" altLang="ko-KR" sz="1400" dirty="0">
                <a:solidFill>
                  <a:srgbClr val="FF0000"/>
                </a:solidFill>
              </a:rPr>
              <a:t>bb</a:t>
            </a:r>
            <a:r>
              <a:rPr lang="ko-KR" altLang="en-US" sz="1400" dirty="0">
                <a:solidFill>
                  <a:srgbClr val="FF0000"/>
                </a:solidFill>
              </a:rPr>
              <a:t>에 역순으로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입력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확인을 </a:t>
            </a:r>
            <a:r>
              <a:rPr lang="ko-KR" altLang="en-US" sz="1400" dirty="0">
                <a:solidFill>
                  <a:srgbClr val="FF0000"/>
                </a:solidFill>
              </a:rPr>
              <a:t>하려고 </a:t>
            </a:r>
            <a:r>
              <a:rPr lang="en-US" altLang="ko-KR" sz="1400" dirty="0">
                <a:solidFill>
                  <a:srgbClr val="FF0000"/>
                </a:solidFill>
              </a:rPr>
              <a:t>bb[0]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>
                <a:solidFill>
                  <a:srgbClr val="FF0000"/>
                </a:solidFill>
              </a:rPr>
              <a:t>bb[99]</a:t>
            </a:r>
            <a:r>
              <a:rPr lang="ko-KR" altLang="en-US" sz="1400" dirty="0">
                <a:solidFill>
                  <a:srgbClr val="FF0000"/>
                </a:solidFill>
              </a:rPr>
              <a:t>를 출력</a:t>
            </a:r>
          </a:p>
        </p:txBody>
      </p:sp>
    </p:spTree>
    <p:extLst>
      <p:ext uri="{BB962C8B-B14F-4D97-AF65-F5344CB8AC3E}">
        <p14:creationId xmlns:p14="http://schemas.microsoft.com/office/powerpoint/2010/main" val="95220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863715"/>
            <a:ext cx="8415935" cy="212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/>
              <a:t>값에 접근하는 다양한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err="1"/>
              <a:t>음수값으로</a:t>
            </a:r>
            <a:r>
              <a:rPr lang="ko-KR" altLang="en-US" dirty="0"/>
              <a:t>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리스트에 접근할 때 콜론</a:t>
            </a:r>
            <a:r>
              <a:rPr lang="en-US" altLang="ko-KR" dirty="0"/>
              <a:t>(:)</a:t>
            </a:r>
            <a:r>
              <a:rPr lang="ko-KR" altLang="en-US" dirty="0"/>
              <a:t>을 사용해 범위를 지정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3" y="1583795"/>
            <a:ext cx="8190911" cy="161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76845" y="266391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aa[-4]</a:t>
            </a:r>
            <a:r>
              <a:rPr lang="ko-KR" altLang="en-US" sz="1400" dirty="0">
                <a:solidFill>
                  <a:srgbClr val="FF0000"/>
                </a:solidFill>
              </a:rPr>
              <a:t>까지 접근되므로 </a:t>
            </a:r>
            <a:r>
              <a:rPr lang="en-US" altLang="ko-KR" sz="1400" dirty="0">
                <a:solidFill>
                  <a:srgbClr val="FF0000"/>
                </a:solidFill>
              </a:rPr>
              <a:t>aa[-5]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ko-KR" altLang="en-US" sz="1400" dirty="0" smtClean="0">
                <a:solidFill>
                  <a:srgbClr val="FF0000"/>
                </a:solidFill>
              </a:rPr>
              <a:t>오류 </a:t>
            </a:r>
            <a:r>
              <a:rPr lang="ko-KR" altLang="en-US" sz="1400" dirty="0">
                <a:solidFill>
                  <a:srgbClr val="FF0000"/>
                </a:solidFill>
              </a:rPr>
              <a:t>발생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6" y="3609020"/>
            <a:ext cx="8173968" cy="220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콜론의 앞이나 뒤 </a:t>
            </a:r>
            <a:r>
              <a:rPr lang="ko-KR" altLang="en-US" dirty="0" smtClean="0"/>
              <a:t>숫자 생략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리스트끼리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곱셈 연산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4" y="1178749"/>
            <a:ext cx="7965885" cy="214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3" y="3969060"/>
            <a:ext cx="7965885" cy="236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리스트의 </a:t>
            </a:r>
            <a:r>
              <a:rPr lang="ko-KR" altLang="en-US" dirty="0" smtClean="0"/>
              <a:t>항목 </a:t>
            </a:r>
            <a:r>
              <a:rPr lang="ko-KR" altLang="en-US" dirty="0"/>
              <a:t>건너뛰며 추출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8750"/>
            <a:ext cx="8057810" cy="27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8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/>
              <a:t>값의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1"/>
            <a:r>
              <a:rPr lang="ko-KR" altLang="en-US" dirty="0"/>
              <a:t>두 번째에 위치한 값을 </a:t>
            </a:r>
            <a:r>
              <a:rPr lang="en-US" altLang="ko-KR" dirty="0"/>
              <a:t>1</a:t>
            </a:r>
            <a:r>
              <a:rPr lang="ko-KR" altLang="en-US" dirty="0"/>
              <a:t>개 변경하는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두 번째 값 인 </a:t>
            </a:r>
            <a:r>
              <a:rPr lang="en-US" altLang="ko-KR" dirty="0"/>
              <a:t>20</a:t>
            </a:r>
            <a:r>
              <a:rPr lang="ko-KR" altLang="en-US" dirty="0"/>
              <a:t>을 </a:t>
            </a:r>
            <a:r>
              <a:rPr lang="en-US" altLang="ko-KR" dirty="0"/>
              <a:t>200</a:t>
            </a:r>
            <a:r>
              <a:rPr lang="ko-KR" altLang="en-US" dirty="0"/>
              <a:t>과 </a:t>
            </a:r>
            <a:r>
              <a:rPr lang="en-US" altLang="ko-KR" dirty="0"/>
              <a:t>201</a:t>
            </a:r>
            <a:r>
              <a:rPr lang="ko-KR" altLang="en-US" dirty="0"/>
              <a:t>이라는 값 </a:t>
            </a:r>
            <a:r>
              <a:rPr lang="en-US" altLang="ko-KR" dirty="0"/>
              <a:t>2</a:t>
            </a:r>
            <a:r>
              <a:rPr lang="ko-KR" altLang="en-US" dirty="0"/>
              <a:t>개로 변경하는 방법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83795"/>
            <a:ext cx="783575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014065"/>
            <a:ext cx="7835755" cy="182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aa[1:2] </a:t>
            </a:r>
            <a:r>
              <a:rPr lang="ko-KR" altLang="en-US" dirty="0"/>
              <a:t>대신 그냥 </a:t>
            </a:r>
            <a:r>
              <a:rPr lang="en-US" altLang="ko-KR" dirty="0"/>
              <a:t>aa[1</a:t>
            </a:r>
            <a:r>
              <a:rPr lang="en-US" altLang="ko-KR" dirty="0" smtClean="0"/>
              <a:t>]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두 번째인 </a:t>
            </a:r>
            <a:r>
              <a:rPr lang="en-US" altLang="ko-KR" dirty="0"/>
              <a:t>aa[1]</a:t>
            </a:r>
            <a:r>
              <a:rPr lang="ko-KR" altLang="en-US" dirty="0"/>
              <a:t>의 </a:t>
            </a:r>
            <a:r>
              <a:rPr lang="ko-KR" altLang="en-US" dirty="0" smtClean="0"/>
              <a:t>항목 </a:t>
            </a:r>
            <a:r>
              <a:rPr lang="ko-KR" altLang="en-US" dirty="0"/>
              <a:t>삭제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133745"/>
            <a:ext cx="8111246" cy="18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0" y="3609020"/>
            <a:ext cx="8104561" cy="187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93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Section01 </a:t>
            </a:r>
            <a:r>
              <a:rPr lang="ko-KR" altLang="en-US" dirty="0" smtClean="0"/>
              <a:t>이 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화면 중앙에서 밖으로 나가는 거북이</a:t>
            </a:r>
          </a:p>
          <a:p>
            <a:pPr lvl="1"/>
            <a:r>
              <a:rPr lang="ko-KR" altLang="en-US" dirty="0" smtClean="0"/>
              <a:t>리스트를 </a:t>
            </a:r>
            <a:r>
              <a:rPr lang="ko-KR" altLang="en-US" dirty="0"/>
              <a:t>사용한 </a:t>
            </a:r>
            <a:r>
              <a:rPr lang="ko-KR" altLang="en-US" dirty="0" err="1"/>
              <a:t>터틀</a:t>
            </a:r>
            <a:r>
              <a:rPr lang="ko-KR" altLang="en-US" dirty="0"/>
              <a:t> 그래픽 응용 프로그램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6" y="1493785"/>
            <a:ext cx="4754292" cy="499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두 번째인 </a:t>
            </a:r>
            <a:r>
              <a:rPr lang="en-US" altLang="ko-KR" dirty="0"/>
              <a:t>aa[1]</a:t>
            </a:r>
            <a:r>
              <a:rPr lang="ko-KR" altLang="en-US" dirty="0"/>
              <a:t>에 서 네 번째인 </a:t>
            </a:r>
            <a:r>
              <a:rPr lang="en-US" altLang="ko-KR" dirty="0"/>
              <a:t>aa[3]</a:t>
            </a:r>
            <a:r>
              <a:rPr lang="ko-KR" altLang="en-US" dirty="0"/>
              <a:t>까지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리스트 자체를 삭제하는 방법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178749"/>
            <a:ext cx="7887899" cy="184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6" y="3519010"/>
            <a:ext cx="7887771" cy="235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69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/>
              <a:t>조작 함수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223755"/>
            <a:ext cx="6975775" cy="538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8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예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8749"/>
            <a:ext cx="7365656" cy="544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11960" y="338399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‘리스트</a:t>
            </a:r>
            <a:r>
              <a:rPr lang="en-US" altLang="ko-KR" sz="1400" dirty="0">
                <a:solidFill>
                  <a:srgbClr val="FF0000"/>
                </a:solidFill>
              </a:rPr>
              <a:t>.sort()’</a:t>
            </a:r>
            <a:r>
              <a:rPr lang="ko-KR" altLang="en-US" sz="1400" dirty="0">
                <a:solidFill>
                  <a:srgbClr val="FF0000"/>
                </a:solidFill>
              </a:rPr>
              <a:t>는 리스트 </a:t>
            </a:r>
            <a:r>
              <a:rPr lang="ko-KR" altLang="en-US" sz="1400" dirty="0" smtClean="0">
                <a:solidFill>
                  <a:srgbClr val="FF0000"/>
                </a:solidFill>
              </a:rPr>
              <a:t>자체 정렬 </a:t>
            </a:r>
            <a:r>
              <a:rPr lang="ko-KR" altLang="en-US" sz="1400" dirty="0">
                <a:solidFill>
                  <a:srgbClr val="FF0000"/>
                </a:solidFill>
              </a:rPr>
              <a:t>‘</a:t>
            </a:r>
            <a:r>
              <a:rPr lang="en-US" altLang="ko-KR" sz="1400" dirty="0">
                <a:solidFill>
                  <a:srgbClr val="FF0000"/>
                </a:solidFill>
              </a:rPr>
              <a:t>sorted(</a:t>
            </a:r>
            <a:r>
              <a:rPr lang="ko-KR" altLang="en-US" sz="1400" dirty="0">
                <a:solidFill>
                  <a:srgbClr val="FF0000"/>
                </a:solidFill>
              </a:rPr>
              <a:t>리스트</a:t>
            </a:r>
            <a:r>
              <a:rPr lang="en-US" altLang="ko-KR" sz="1400" dirty="0">
                <a:solidFill>
                  <a:srgbClr val="FF0000"/>
                </a:solidFill>
              </a:rPr>
              <a:t>)’</a:t>
            </a:r>
            <a:r>
              <a:rPr lang="ko-KR" altLang="en-US" sz="1400" dirty="0">
                <a:solidFill>
                  <a:srgbClr val="FF0000"/>
                </a:solidFill>
              </a:rPr>
              <a:t>는 리스트는 그대로 </a:t>
            </a:r>
            <a:r>
              <a:rPr lang="ko-KR" altLang="en-US" sz="1400" dirty="0" smtClean="0">
                <a:solidFill>
                  <a:srgbClr val="FF0000"/>
                </a:solidFill>
              </a:rPr>
              <a:t>두고 </a:t>
            </a:r>
            <a:r>
              <a:rPr lang="ko-KR" altLang="en-US" sz="1400" dirty="0">
                <a:solidFill>
                  <a:srgbClr val="FF0000"/>
                </a:solidFill>
              </a:rPr>
              <a:t>정렬된 결과만 </a:t>
            </a:r>
            <a:r>
              <a:rPr lang="ko-KR" altLang="en-US" sz="1400" dirty="0" smtClean="0">
                <a:solidFill>
                  <a:srgbClr val="FF0000"/>
                </a:solidFill>
              </a:rPr>
              <a:t>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60878" y="5216444"/>
            <a:ext cx="44449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18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myList.insert</a:t>
            </a:r>
            <a:r>
              <a:rPr lang="en-US" altLang="ko-KR" sz="1400" dirty="0" smtClean="0">
                <a:solidFill>
                  <a:srgbClr val="FF0000"/>
                </a:solidFill>
              </a:rPr>
              <a:t>(2</a:t>
            </a:r>
            <a:r>
              <a:rPr lang="en-US" altLang="ko-KR" sz="1400" dirty="0">
                <a:solidFill>
                  <a:srgbClr val="FF0000"/>
                </a:solidFill>
              </a:rPr>
              <a:t>, 222)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 err="1">
                <a:solidFill>
                  <a:srgbClr val="FF0000"/>
                </a:solidFill>
              </a:rPr>
              <a:t>myList</a:t>
            </a:r>
            <a:r>
              <a:rPr lang="en-US" altLang="ko-KR" sz="1400" dirty="0">
                <a:solidFill>
                  <a:srgbClr val="FF0000"/>
                </a:solidFill>
              </a:rPr>
              <a:t>[2]</a:t>
            </a:r>
            <a:r>
              <a:rPr lang="ko-KR" altLang="en-US" sz="1400" dirty="0">
                <a:solidFill>
                  <a:srgbClr val="FF0000"/>
                </a:solidFill>
              </a:rPr>
              <a:t>의 위치를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의미</a:t>
            </a:r>
            <a:r>
              <a:rPr lang="en-US" altLang="ko-KR" sz="1400" dirty="0" smtClean="0">
                <a:solidFill>
                  <a:srgbClr val="FF0000"/>
                </a:solidFill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</a:rPr>
              <a:t> 리스트는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번부터 시작 하므로 세 번째 위치가 뒤로 밀리고 그 자리에 </a:t>
            </a:r>
            <a:r>
              <a:rPr lang="en-US" altLang="ko-KR" sz="1400" dirty="0">
                <a:solidFill>
                  <a:srgbClr val="FF0000"/>
                </a:solidFill>
              </a:rPr>
              <a:t>222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ko-KR" altLang="en-US" sz="1400" dirty="0" smtClean="0">
                <a:solidFill>
                  <a:srgbClr val="FF0000"/>
                </a:solidFill>
              </a:rPr>
              <a:t>삽입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04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9" y="683695"/>
            <a:ext cx="8055895" cy="568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기존 </a:t>
            </a:r>
            <a:r>
              <a:rPr lang="ko-KR" altLang="en-US" dirty="0"/>
              <a:t>리스트는 변경하지 않고 정렬된 새로운 </a:t>
            </a:r>
            <a:r>
              <a:rPr lang="ko-KR" altLang="en-US" dirty="0" smtClean="0"/>
              <a:t>리스트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8750"/>
            <a:ext cx="8055895" cy="2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15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/>
              <a:t>차원 리스트의 개념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 리스트를 여러 개 연결한 </a:t>
            </a:r>
            <a:r>
              <a:rPr lang="ko-KR" altLang="en-US" dirty="0" smtClean="0"/>
              <a:t>것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첨자를 </a:t>
            </a:r>
            <a:r>
              <a:rPr lang="en-US" altLang="ko-KR" dirty="0"/>
              <a:t>2</a:t>
            </a:r>
            <a:r>
              <a:rPr lang="ko-KR" altLang="en-US" dirty="0"/>
              <a:t>개 사용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628800"/>
            <a:ext cx="4775758" cy="171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3736263"/>
            <a:ext cx="7769466" cy="225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4</a:t>
            </a:r>
            <a:r>
              <a:rPr lang="ko-KR" altLang="en-US" dirty="0" err="1"/>
              <a:t>열짜리</a:t>
            </a:r>
            <a:r>
              <a:rPr lang="ko-KR" altLang="en-US" dirty="0"/>
              <a:t> </a:t>
            </a:r>
            <a:r>
              <a:rPr lang="ko-KR" altLang="en-US" dirty="0" smtClean="0"/>
              <a:t>리스트 생성 </a:t>
            </a:r>
            <a:r>
              <a:rPr lang="ko-KR" altLang="en-US" dirty="0"/>
              <a:t>후 항목 </a:t>
            </a:r>
            <a:r>
              <a:rPr lang="en-US" altLang="ko-KR" dirty="0"/>
              <a:t>1~12</a:t>
            </a:r>
            <a:r>
              <a:rPr lang="ko-KR" altLang="en-US" dirty="0"/>
              <a:t>를 입력하고 출력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8" y="1133745"/>
            <a:ext cx="7803175" cy="54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075158" y="1493785"/>
            <a:ext cx="59856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1~2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1</a:t>
            </a:r>
            <a:r>
              <a:rPr lang="ko-KR" altLang="en-US" sz="1400" dirty="0">
                <a:solidFill>
                  <a:srgbClr val="FF0000"/>
                </a:solidFill>
              </a:rPr>
              <a:t>차원 리스트로 사용할 </a:t>
            </a:r>
            <a:r>
              <a:rPr lang="en-US" altLang="ko-KR" sz="1400" dirty="0">
                <a:solidFill>
                  <a:srgbClr val="FF0000"/>
                </a:solidFill>
              </a:rPr>
              <a:t>list1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차원 리스트로 사용할 </a:t>
            </a:r>
            <a:r>
              <a:rPr lang="en-US" altLang="ko-KR" sz="1400" dirty="0" smtClean="0">
                <a:solidFill>
                  <a:srgbClr val="FF0000"/>
                </a:solidFill>
              </a:rPr>
              <a:t>list2</a:t>
            </a:r>
            <a:r>
              <a:rPr lang="ko-KR" altLang="en-US" sz="1400" dirty="0" smtClean="0">
                <a:solidFill>
                  <a:srgbClr val="FF0000"/>
                </a:solidFill>
              </a:rPr>
              <a:t> 준비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</a:rPr>
              <a:t>는 리스트에 입력할 </a:t>
            </a:r>
            <a:r>
              <a:rPr lang="en-US" altLang="ko-KR" sz="1400" dirty="0">
                <a:solidFill>
                  <a:srgbClr val="FF0000"/>
                </a:solidFill>
              </a:rPr>
              <a:t>1~12</a:t>
            </a:r>
            <a:r>
              <a:rPr lang="ko-KR" altLang="en-US" sz="1400" dirty="0">
                <a:solidFill>
                  <a:srgbClr val="FF0000"/>
                </a:solidFill>
              </a:rPr>
              <a:t>의 값으로 사용할 </a:t>
            </a:r>
            <a:r>
              <a:rPr lang="ko-KR" altLang="en-US" sz="1400" dirty="0" smtClean="0">
                <a:solidFill>
                  <a:srgbClr val="FF0000"/>
                </a:solidFill>
              </a:rPr>
              <a:t>변수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4~9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리스트의 행 단위 만들기 위해  </a:t>
            </a:r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회 </a:t>
            </a:r>
            <a:r>
              <a:rPr lang="ko-KR" altLang="en-US" sz="1400" dirty="0" smtClean="0">
                <a:solidFill>
                  <a:srgbClr val="FF0000"/>
                </a:solidFill>
              </a:rPr>
              <a:t>반복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5~7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회 반복해 </a:t>
            </a:r>
            <a:r>
              <a:rPr lang="ko-KR" altLang="en-US" sz="1400" dirty="0" smtClean="0">
                <a:solidFill>
                  <a:srgbClr val="FF0000"/>
                </a:solidFill>
              </a:rPr>
              <a:t>항목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개인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차원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</a:t>
            </a:r>
            <a:r>
              <a:rPr lang="ko-KR" altLang="en-US" sz="1400" dirty="0">
                <a:solidFill>
                  <a:srgbClr val="FF0000"/>
                </a:solidFill>
              </a:rPr>
              <a:t>생성하는데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처음에는 </a:t>
            </a:r>
            <a:r>
              <a:rPr lang="en-US" altLang="ko-KR" sz="1400" dirty="0">
                <a:solidFill>
                  <a:srgbClr val="FF0000"/>
                </a:solidFill>
              </a:rPr>
              <a:t>[1, 2, 3, 4]</a:t>
            </a:r>
            <a:r>
              <a:rPr lang="ko-KR" altLang="en-US" sz="1400" dirty="0">
                <a:solidFill>
                  <a:srgbClr val="FF0000"/>
                </a:solidFill>
              </a:rPr>
              <a:t>의 리스트를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만듬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57701" y="3474005"/>
            <a:ext cx="52205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8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차원 리스트에 </a:t>
            </a:r>
            <a:r>
              <a:rPr lang="ko-KR" altLang="en-US" sz="1400" dirty="0" smtClean="0">
                <a:solidFill>
                  <a:srgbClr val="FF0000"/>
                </a:solidFill>
              </a:rPr>
              <a:t>추가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1</a:t>
            </a:r>
            <a:r>
              <a:rPr lang="ko-KR" altLang="en-US" sz="1400" dirty="0">
                <a:solidFill>
                  <a:srgbClr val="FF0000"/>
                </a:solidFill>
              </a:rPr>
              <a:t>차원 리스트를 다시 </a:t>
            </a:r>
            <a:r>
              <a:rPr lang="ko-KR" altLang="en-US" sz="1400" dirty="0" smtClean="0">
                <a:solidFill>
                  <a:srgbClr val="FF0000"/>
                </a:solidFill>
              </a:rPr>
              <a:t>비움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11~14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차원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출력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‘</a:t>
            </a:r>
            <a:r>
              <a:rPr lang="ko-KR" altLang="en-US" sz="1400" dirty="0" err="1">
                <a:solidFill>
                  <a:srgbClr val="FF0000"/>
                </a:solidFill>
              </a:rPr>
              <a:t>리스트명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][</a:t>
            </a:r>
            <a:r>
              <a:rPr lang="ko-KR" altLang="en-US" sz="1400" dirty="0">
                <a:solidFill>
                  <a:srgbClr val="FF0000"/>
                </a:solidFill>
              </a:rPr>
              <a:t>열</a:t>
            </a:r>
            <a:r>
              <a:rPr lang="en-US" altLang="ko-KR" sz="1400" dirty="0">
                <a:solidFill>
                  <a:srgbClr val="FF0000"/>
                </a:solidFill>
              </a:rPr>
              <a:t>]’ </a:t>
            </a:r>
            <a:r>
              <a:rPr lang="ko-KR" altLang="en-US" sz="1400" dirty="0">
                <a:solidFill>
                  <a:srgbClr val="FF0000"/>
                </a:solidFill>
              </a:rPr>
              <a:t>방식으로 각 </a:t>
            </a:r>
            <a:r>
              <a:rPr lang="ko-KR" altLang="en-US" sz="1400" dirty="0" smtClean="0">
                <a:solidFill>
                  <a:srgbClr val="FF0000"/>
                </a:solidFill>
              </a:rPr>
              <a:t>항목 출력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ko-KR" altLang="en-US" sz="1400" dirty="0">
                <a:solidFill>
                  <a:srgbClr val="FF0000"/>
                </a:solidFill>
              </a:rPr>
              <a:t>하나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 </a:t>
            </a:r>
            <a:r>
              <a:rPr lang="ko-KR" altLang="en-US" sz="1400" dirty="0">
                <a:solidFill>
                  <a:srgbClr val="FF0000"/>
                </a:solidFill>
              </a:rPr>
              <a:t>후 한 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ko-KR" altLang="en-US" sz="1400" dirty="0">
                <a:solidFill>
                  <a:srgbClr val="FF0000"/>
                </a:solidFill>
              </a:rPr>
              <a:t>띄워서 </a:t>
            </a:r>
            <a:r>
              <a:rPr lang="ko-KR" altLang="en-US" sz="1400" dirty="0" smtClean="0">
                <a:solidFill>
                  <a:srgbClr val="FF0000"/>
                </a:solidFill>
              </a:rPr>
              <a:t>출력 위해 </a:t>
            </a:r>
            <a:r>
              <a:rPr lang="en-US" altLang="ko-KR" sz="1400" dirty="0" smtClean="0">
                <a:solidFill>
                  <a:srgbClr val="FF0000"/>
                </a:solidFill>
              </a:rPr>
              <a:t>print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 smtClean="0">
                <a:solidFill>
                  <a:srgbClr val="FF0000"/>
                </a:solidFill>
              </a:rPr>
              <a:t>문 </a:t>
            </a:r>
            <a:r>
              <a:rPr lang="ko-KR" altLang="en-US" sz="1400" dirty="0">
                <a:solidFill>
                  <a:srgbClr val="FF0000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659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043735"/>
            <a:ext cx="8364339" cy="301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88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불규칙한 크기의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리스트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6" y="1223755"/>
            <a:ext cx="6750750" cy="332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3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리스트를 이용 </a:t>
            </a:r>
            <a:r>
              <a:rPr lang="ko-KR" altLang="en-US" dirty="0" err="1" smtClean="0"/>
              <a:t>터틀</a:t>
            </a:r>
            <a:r>
              <a:rPr lang="ko-KR" altLang="en-US" dirty="0" smtClean="0"/>
              <a:t> </a:t>
            </a:r>
            <a:r>
              <a:rPr lang="ko-KR" altLang="en-US" dirty="0"/>
              <a:t>그래픽 응용 </a:t>
            </a:r>
            <a:r>
              <a:rPr lang="ko-KR" altLang="en-US" dirty="0" smtClean="0"/>
              <a:t>프로그램 만들기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거북이 </a:t>
            </a:r>
            <a:r>
              <a:rPr lang="ko-KR" altLang="en-US" dirty="0" err="1" smtClean="0"/>
              <a:t>한마리의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리스트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차원 리스트 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8" y="1893510"/>
            <a:ext cx="7656671" cy="52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8" y="2818080"/>
            <a:ext cx="7656671" cy="52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5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Section01 </a:t>
            </a:r>
            <a:r>
              <a:rPr lang="ko-KR" altLang="en-US" dirty="0" smtClean="0"/>
              <a:t>이 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 err="1"/>
              <a:t>딕셔너리를</a:t>
            </a:r>
            <a:r>
              <a:rPr lang="ko-KR" altLang="en-US" dirty="0"/>
              <a:t> 활용한 음식 궁합 출력</a:t>
            </a:r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538789"/>
            <a:ext cx="6795755" cy="217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83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863715"/>
            <a:ext cx="8550950" cy="47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42130" y="2393885"/>
            <a:ext cx="2055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5~8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전역 변수 </a:t>
            </a:r>
            <a:r>
              <a:rPr lang="ko-KR" altLang="en-US" sz="1400" dirty="0">
                <a:solidFill>
                  <a:srgbClr val="FF0000"/>
                </a:solidFill>
              </a:rPr>
              <a:t>준비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01871" y="3248980"/>
            <a:ext cx="5535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playerTurtles</a:t>
            </a:r>
            <a:r>
              <a:rPr lang="ko-KR" altLang="en-US" sz="1400" dirty="0">
                <a:solidFill>
                  <a:srgbClr val="FF0000"/>
                </a:solidFill>
              </a:rPr>
              <a:t>가 거북이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마리를 저장할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차원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</a:t>
            </a:r>
            <a:r>
              <a:rPr lang="ko-KR" altLang="en-US" sz="1400" dirty="0">
                <a:solidFill>
                  <a:srgbClr val="FF0000"/>
                </a:solidFill>
              </a:rPr>
              <a:t>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068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818710"/>
            <a:ext cx="8820980" cy="502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24055" y="3453897"/>
            <a:ext cx="50584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shapeList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추출하면 </a:t>
            </a:r>
            <a:r>
              <a:rPr lang="en-US" altLang="ko-KR" sz="1400" dirty="0">
                <a:solidFill>
                  <a:srgbClr val="FF0000"/>
                </a:solidFill>
              </a:rPr>
              <a:t>[‘arrow’, ‘blank’, ‘circle’, ‘classic’, ‘square’, ‘triangle’, ‘turtle’] </a:t>
            </a:r>
            <a:r>
              <a:rPr lang="ko-KR" altLang="en-US" sz="1400" dirty="0">
                <a:solidFill>
                  <a:srgbClr val="FF0000"/>
                </a:solidFill>
              </a:rPr>
              <a:t>등 </a:t>
            </a:r>
            <a:r>
              <a:rPr lang="ko-KR" altLang="en-US" sz="1400" dirty="0" smtClean="0">
                <a:solidFill>
                  <a:srgbClr val="FF0000"/>
                </a:solidFill>
              </a:rPr>
              <a:t>추출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17~24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거북이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마리를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차원 리스트로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생성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61811" y="5589240"/>
            <a:ext cx="60664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24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playerTurtles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차원 리스트 추가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26~31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거북이를 </a:t>
            </a:r>
            <a:r>
              <a:rPr lang="en-US" altLang="ko-KR" sz="1400" dirty="0" err="1">
                <a:solidFill>
                  <a:srgbClr val="FF0000"/>
                </a:solidFill>
              </a:rPr>
              <a:t>playerTurtles</a:t>
            </a:r>
            <a:r>
              <a:rPr lang="ko-KR" altLang="en-US" sz="1400" dirty="0">
                <a:solidFill>
                  <a:srgbClr val="FF0000"/>
                </a:solidFill>
              </a:rPr>
              <a:t>에서 하나씩 추출해 </a:t>
            </a:r>
            <a:r>
              <a:rPr lang="en-US" altLang="ko-KR" sz="1400" dirty="0" err="1">
                <a:solidFill>
                  <a:srgbClr val="FF0000"/>
                </a:solidFill>
              </a:rPr>
              <a:t>tList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ko-KR" altLang="en-US" sz="1400" dirty="0" smtClean="0">
                <a:solidFill>
                  <a:srgbClr val="FF0000"/>
                </a:solidFill>
              </a:rPr>
              <a:t>넣고 </a:t>
            </a:r>
            <a:r>
              <a:rPr lang="ko-KR" altLang="en-US" sz="1400" dirty="0">
                <a:solidFill>
                  <a:srgbClr val="FF0000"/>
                </a:solidFill>
              </a:rPr>
              <a:t>반복하여 거북이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마리를 꺼내서 </a:t>
            </a:r>
            <a:r>
              <a:rPr lang="ko-KR" altLang="en-US" sz="1400" dirty="0" smtClean="0">
                <a:solidFill>
                  <a:srgbClr val="FF0000"/>
                </a:solidFill>
              </a:rPr>
              <a:t>화면에 </a:t>
            </a:r>
            <a:r>
              <a:rPr lang="ko-KR" altLang="en-US" sz="1400" dirty="0">
                <a:solidFill>
                  <a:srgbClr val="FF0000"/>
                </a:solidFill>
              </a:rPr>
              <a:t>선을 </a:t>
            </a:r>
            <a:r>
              <a:rPr lang="ko-KR" altLang="en-US" sz="1400" dirty="0" smtClean="0">
                <a:solidFill>
                  <a:srgbClr val="FF0000"/>
                </a:solidFill>
              </a:rPr>
              <a:t>그림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32040" y="805884"/>
            <a:ext cx="36454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myTurtle</a:t>
            </a:r>
            <a:r>
              <a:rPr lang="ko-KR" altLang="en-US" sz="1400" dirty="0" smtClean="0">
                <a:solidFill>
                  <a:srgbClr val="FF0000"/>
                </a:solidFill>
              </a:rPr>
              <a:t>은  </a:t>
            </a:r>
            <a:r>
              <a:rPr lang="ko-KR" altLang="en-US" sz="1400" dirty="0">
                <a:solidFill>
                  <a:srgbClr val="FF0000"/>
                </a:solidFill>
              </a:rPr>
              <a:t>거북이 </a:t>
            </a:r>
            <a:r>
              <a:rPr lang="ko-KR" altLang="en-US" sz="1400" dirty="0" smtClean="0">
                <a:solidFill>
                  <a:srgbClr val="FF0000"/>
                </a:solidFill>
              </a:rPr>
              <a:t>개체 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20~21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거북이 </a:t>
            </a:r>
            <a:r>
              <a:rPr lang="ko-KR" altLang="en-US" sz="1400" dirty="0">
                <a:solidFill>
                  <a:srgbClr val="FF0000"/>
                </a:solidFill>
              </a:rPr>
              <a:t>위치 </a:t>
            </a:r>
            <a:r>
              <a:rPr lang="en-US" altLang="ko-KR" sz="1400" dirty="0" err="1">
                <a:solidFill>
                  <a:srgbClr val="FF0000"/>
                </a:solidFill>
              </a:rPr>
              <a:t>tX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tY</a:t>
            </a:r>
            <a:r>
              <a:rPr lang="ko-KR" altLang="en-US" sz="1400" dirty="0" smtClean="0">
                <a:solidFill>
                  <a:srgbClr val="FF0000"/>
                </a:solidFill>
              </a:rPr>
              <a:t> 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23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tSize</a:t>
            </a:r>
            <a:r>
              <a:rPr lang="ko-KR" altLang="en-US" sz="1400" dirty="0" smtClean="0">
                <a:solidFill>
                  <a:srgbClr val="FF0000"/>
                </a:solidFill>
              </a:rPr>
              <a:t>는 거북이 크기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Section03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8" lvl="1" indent="0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Tip </a:t>
            </a:r>
            <a:r>
              <a:rPr lang="en-US" altLang="ko-KR" dirty="0" smtClean="0"/>
              <a:t>• </a:t>
            </a:r>
            <a:r>
              <a:rPr lang="en-US" altLang="ko-KR" dirty="0" err="1"/>
              <a:t>random.choice</a:t>
            </a:r>
            <a:r>
              <a:rPr lang="en-US" altLang="ko-KR" dirty="0"/>
              <a:t> 18~19</a:t>
            </a:r>
            <a:r>
              <a:rPr lang="ko-KR" altLang="en-US" dirty="0"/>
              <a:t>행은 다음과 같이 </a:t>
            </a:r>
            <a:r>
              <a:rPr lang="en-US" altLang="ko-KR" dirty="0" err="1"/>
              <a:t>random.choice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이용하도록 </a:t>
            </a:r>
            <a:r>
              <a:rPr lang="ko-KR" altLang="en-US" dirty="0" smtClean="0"/>
              <a:t>변경 가능</a:t>
            </a:r>
            <a:r>
              <a:rPr lang="en-US" altLang="ko-KR" dirty="0" smtClean="0"/>
              <a:t> </a:t>
            </a:r>
            <a:r>
              <a:rPr lang="en-US" altLang="ko-KR" dirty="0" err="1"/>
              <a:t>random.choice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  <a:r>
              <a:rPr lang="ko-KR" altLang="en-US" dirty="0"/>
              <a:t>는 리스트 중에서 </a:t>
            </a:r>
            <a:r>
              <a:rPr lang="ko-KR" altLang="en-US" dirty="0" err="1"/>
              <a:t>임의값을</a:t>
            </a:r>
            <a:r>
              <a:rPr lang="ko-KR" altLang="en-US" dirty="0"/>
              <a:t> 하나 추출해 </a:t>
            </a:r>
            <a:r>
              <a:rPr lang="ko-KR" altLang="en-US" dirty="0" smtClean="0"/>
              <a:t>반환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9" y="5529257"/>
            <a:ext cx="8285386" cy="74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763700"/>
            <a:ext cx="3882705" cy="40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0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</a:t>
            </a:r>
            <a:r>
              <a:rPr lang="ko-KR" altLang="en-US" dirty="0" err="1" smtClean="0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/>
              <a:t>리스트는 대괄호 </a:t>
            </a:r>
            <a:r>
              <a:rPr lang="en-US" altLang="ko-KR" dirty="0"/>
              <a:t>[]</a:t>
            </a:r>
            <a:r>
              <a:rPr lang="ko-KR" altLang="en-US" dirty="0"/>
              <a:t>로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튜플은</a:t>
            </a:r>
            <a:r>
              <a:rPr lang="ko-KR" altLang="en-US" dirty="0"/>
              <a:t> 소괄호 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튜플은</a:t>
            </a:r>
            <a:r>
              <a:rPr lang="ko-KR" altLang="en-US" dirty="0" smtClean="0"/>
              <a:t> </a:t>
            </a:r>
            <a:r>
              <a:rPr lang="ko-KR" altLang="en-US" dirty="0"/>
              <a:t>값을 수정할 수 없으며</a:t>
            </a:r>
            <a:r>
              <a:rPr lang="en-US" altLang="ko-KR" dirty="0"/>
              <a:t>, </a:t>
            </a:r>
            <a:r>
              <a:rPr lang="ko-KR" altLang="en-US" dirty="0"/>
              <a:t>읽기만 가능해 읽기 전용 자료를 저장할 때 사용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튜플은</a:t>
            </a:r>
            <a:r>
              <a:rPr lang="ko-KR" altLang="en-US" dirty="0"/>
              <a:t> 소괄호 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ko-KR" altLang="en-US" dirty="0" smtClean="0"/>
              <a:t>생략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항목이 </a:t>
            </a:r>
            <a:r>
              <a:rPr lang="ko-KR" altLang="en-US" dirty="0"/>
              <a:t>하나인 </a:t>
            </a:r>
            <a:r>
              <a:rPr lang="ko-KR" altLang="en-US" dirty="0" err="1"/>
              <a:t>튜플은</a:t>
            </a:r>
            <a:r>
              <a:rPr lang="ko-KR" altLang="en-US" dirty="0"/>
              <a:t> </a:t>
            </a:r>
            <a:r>
              <a:rPr lang="en-US" altLang="ko-KR" dirty="0"/>
              <a:t>tt5</a:t>
            </a:r>
            <a:r>
              <a:rPr lang="ko-KR" altLang="en-US" dirty="0"/>
              <a:t>와 </a:t>
            </a:r>
            <a:r>
              <a:rPr lang="en-US" altLang="ko-KR" dirty="0"/>
              <a:t>tt6</a:t>
            </a:r>
            <a:r>
              <a:rPr lang="ko-KR" altLang="en-US" dirty="0"/>
              <a:t>처럼 뒤에 쉼표</a:t>
            </a:r>
            <a:r>
              <a:rPr lang="en-US" altLang="ko-KR" dirty="0" smtClean="0"/>
              <a:t>(,)</a:t>
            </a:r>
            <a:r>
              <a:rPr lang="ko-KR" altLang="en-US" dirty="0" smtClean="0"/>
              <a:t> 붙임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1" y="1943835"/>
            <a:ext cx="7036513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2" y="4014065"/>
            <a:ext cx="7036512" cy="257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5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</a:t>
            </a:r>
            <a:r>
              <a:rPr lang="ko-KR" altLang="en-US" dirty="0" err="1" smtClean="0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튜플의</a:t>
            </a:r>
            <a:r>
              <a:rPr lang="ko-KR" altLang="en-US" dirty="0" smtClean="0"/>
              <a:t> 오류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r>
              <a:rPr lang="ko-KR" altLang="en-US" dirty="0" err="1" smtClean="0"/>
              <a:t>튜플의</a:t>
            </a:r>
            <a:r>
              <a:rPr lang="ko-KR" altLang="en-US" dirty="0" smtClean="0"/>
              <a:t> 삭제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86" y="1178750"/>
            <a:ext cx="8003064" cy="104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86" y="2888940"/>
            <a:ext cx="8003064" cy="74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2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</a:t>
            </a:r>
            <a:r>
              <a:rPr lang="ko-KR" altLang="en-US" dirty="0" err="1" smtClean="0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튜플의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튜플</a:t>
            </a:r>
            <a:r>
              <a:rPr lang="ko-KR" altLang="en-US" dirty="0" smtClean="0"/>
              <a:t> 항목에 접근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튜플</a:t>
            </a:r>
            <a:r>
              <a:rPr lang="ko-KR" altLang="en-US" dirty="0" smtClean="0"/>
              <a:t> 범위에 접근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9" y="1538790"/>
            <a:ext cx="8010890" cy="214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4288921"/>
            <a:ext cx="8010890" cy="2380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</a:t>
            </a:r>
            <a:r>
              <a:rPr lang="ko-KR" altLang="en-US" dirty="0" err="1" smtClean="0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튜플의</a:t>
            </a:r>
            <a:r>
              <a:rPr lang="ko-KR" altLang="en-US" dirty="0" smtClean="0"/>
              <a:t> 덧셈 및 곱셈 연산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3" y="1088740"/>
            <a:ext cx="7875875" cy="206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4" y="3338990"/>
            <a:ext cx="7875875" cy="33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27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Section04  </a:t>
            </a:r>
            <a:r>
              <a:rPr lang="ko-KR" altLang="en-US" dirty="0" err="1" smtClean="0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튜플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ko-KR" altLang="en-US" dirty="0" smtClean="0"/>
              <a:t>리스트 </a:t>
            </a:r>
            <a:r>
              <a:rPr lang="ko-KR" altLang="en-US" dirty="0"/>
              <a:t>→ </a:t>
            </a:r>
            <a:r>
              <a:rPr lang="ko-KR" altLang="en-US" dirty="0" err="1" smtClean="0"/>
              <a:t>튜플</a:t>
            </a:r>
            <a:r>
              <a:rPr lang="ko-KR" altLang="en-US" dirty="0" smtClean="0"/>
              <a:t> 변환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09" y="1178750"/>
            <a:ext cx="7915731" cy="235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1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딕셔너리의</a:t>
            </a:r>
            <a:r>
              <a:rPr lang="ko-KR" altLang="en-US" dirty="0" smtClean="0"/>
              <a:t> 개념</a:t>
            </a:r>
            <a:endParaRPr lang="en-US" altLang="ko-KR" dirty="0" smtClean="0"/>
          </a:p>
          <a:p>
            <a:pPr lvl="1"/>
            <a:r>
              <a:rPr lang="ko-KR" altLang="en-US" dirty="0"/>
              <a:t>쌍 </a:t>
            </a:r>
            <a:r>
              <a:rPr lang="en-US" altLang="ko-KR" dirty="0"/>
              <a:t>2</a:t>
            </a:r>
            <a:r>
              <a:rPr lang="ko-KR" altLang="en-US" dirty="0"/>
              <a:t>개가 하나로 묶인 </a:t>
            </a:r>
            <a:r>
              <a:rPr lang="ko-KR" altLang="en-US" dirty="0" smtClean="0"/>
              <a:t>자료구조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en-US" altLang="ko-KR" dirty="0"/>
              <a:t>apple:</a:t>
            </a:r>
            <a:r>
              <a:rPr lang="ko-KR" altLang="en-US" dirty="0"/>
              <a:t>사과’처럼 의미 있는 두 값을 연결해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Tip </a:t>
            </a:r>
            <a:r>
              <a:rPr lang="en-US" altLang="ko-KR" dirty="0" smtClean="0"/>
              <a:t>• </a:t>
            </a:r>
            <a:r>
              <a:rPr lang="ko-KR" altLang="en-US" dirty="0" smtClean="0"/>
              <a:t>다른 </a:t>
            </a:r>
            <a:r>
              <a:rPr lang="ko-KR" altLang="en-US" dirty="0"/>
              <a:t>프로그래밍 언어에서는 해시</a:t>
            </a:r>
            <a:r>
              <a:rPr lang="en-US" altLang="ko-KR" dirty="0"/>
              <a:t>(Hash), </a:t>
            </a:r>
            <a:r>
              <a:rPr lang="ko-KR" altLang="en-US" dirty="0"/>
              <a:t>연관 배열</a:t>
            </a:r>
            <a:r>
              <a:rPr lang="en-US" altLang="ko-KR" dirty="0"/>
              <a:t>(Associative Array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 함</a:t>
            </a:r>
            <a:endParaRPr lang="en-US" altLang="ko-KR" dirty="0"/>
          </a:p>
          <a:p>
            <a:pPr lvl="1"/>
            <a:r>
              <a:rPr lang="ko-KR" altLang="en-US" dirty="0" smtClean="0"/>
              <a:t>중괄호 </a:t>
            </a:r>
            <a:r>
              <a:rPr lang="en-US" altLang="ko-KR" dirty="0"/>
              <a:t>{}</a:t>
            </a:r>
            <a:r>
              <a:rPr lang="ko-KR" altLang="en-US" dirty="0"/>
              <a:t>로 묶어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구성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7" y="2611266"/>
            <a:ext cx="8149627" cy="51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7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딕셔너리의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키와 값을 반대로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키와 값은 사용자가 지정하는 것이지 </a:t>
            </a:r>
            <a:r>
              <a:rPr lang="ko-KR" altLang="en-US" dirty="0" smtClean="0"/>
              <a:t>규정은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주의할 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딕셔너리에는</a:t>
            </a:r>
            <a:r>
              <a:rPr lang="ko-KR" altLang="en-US" dirty="0" smtClean="0"/>
              <a:t> </a:t>
            </a:r>
            <a:r>
              <a:rPr lang="ko-KR" altLang="en-US" dirty="0"/>
              <a:t>순서가 없어 생성한 순서대로 </a:t>
            </a:r>
            <a:r>
              <a:rPr lang="ko-KR" altLang="en-US" dirty="0" err="1"/>
              <a:t>딕셔너리가</a:t>
            </a:r>
            <a:r>
              <a:rPr lang="ko-KR" altLang="en-US" dirty="0"/>
              <a:t> 구성되어 있다는 </a:t>
            </a:r>
            <a:r>
              <a:rPr lang="ko-KR" altLang="en-US" dirty="0" smtClean="0"/>
              <a:t>보장 없음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223755"/>
            <a:ext cx="8325925" cy="162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3338990"/>
            <a:ext cx="8325925" cy="162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49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리스트의 </a:t>
            </a:r>
            <a:r>
              <a:rPr lang="ko-KR" altLang="en-US" dirty="0"/>
              <a:t>개념</a:t>
            </a:r>
          </a:p>
          <a:p>
            <a:pPr lvl="1"/>
            <a:r>
              <a:rPr lang="ko-KR" altLang="en-US" dirty="0" err="1" smtClean="0"/>
              <a:t>딕셔너리를</a:t>
            </a:r>
            <a:r>
              <a:rPr lang="ko-KR" altLang="en-US" dirty="0" smtClean="0"/>
              <a:t> </a:t>
            </a:r>
            <a:r>
              <a:rPr lang="ko-KR" altLang="en-US" dirty="0"/>
              <a:t>활용해 음식 궁합을 출력하는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Tip </a:t>
            </a:r>
            <a:r>
              <a:rPr lang="en-US" altLang="ko-KR" dirty="0" smtClean="0"/>
              <a:t>• </a:t>
            </a:r>
            <a:r>
              <a:rPr lang="en-US" altLang="ko-KR" dirty="0"/>
              <a:t>C/C++</a:t>
            </a:r>
            <a:r>
              <a:rPr lang="ko-KR" altLang="en-US" dirty="0"/>
              <a:t>나 자바 같은 프로그래밍 언어에는 리스트가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, </a:t>
            </a:r>
            <a:r>
              <a:rPr lang="ko-KR" altLang="en-US" dirty="0"/>
              <a:t>리스트와 비슷한 개념인 배열</a:t>
            </a:r>
            <a:r>
              <a:rPr lang="en-US" altLang="ko-KR" dirty="0"/>
              <a:t>(Array)</a:t>
            </a:r>
            <a:r>
              <a:rPr lang="ko-KR" altLang="en-US" dirty="0"/>
              <a:t>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  <a:r>
              <a:rPr lang="ko-KR" altLang="en-US" dirty="0"/>
              <a:t>리스트는 정수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실수 등 서로 다른 </a:t>
            </a:r>
            <a:r>
              <a:rPr lang="ko-KR" altLang="en-US" dirty="0" err="1"/>
              <a:t>데이터형도</a:t>
            </a:r>
            <a:r>
              <a:rPr lang="ko-KR" altLang="en-US" dirty="0"/>
              <a:t> 하나로 묶을 수 있지만</a:t>
            </a:r>
            <a:r>
              <a:rPr lang="en-US" altLang="ko-KR" dirty="0"/>
              <a:t>, </a:t>
            </a:r>
            <a:r>
              <a:rPr lang="ko-KR" altLang="en-US" dirty="0"/>
              <a:t>배열은 동일한 </a:t>
            </a:r>
            <a:r>
              <a:rPr lang="ko-KR" altLang="en-US" dirty="0" err="1"/>
              <a:t>데이터형만</a:t>
            </a:r>
            <a:r>
              <a:rPr lang="ko-KR" altLang="en-US" dirty="0"/>
              <a:t> 묶을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정수 </a:t>
            </a:r>
            <a:r>
              <a:rPr lang="ko-KR" altLang="en-US" dirty="0"/>
              <a:t>배열은 정수로만 묶어서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583795"/>
            <a:ext cx="6120680" cy="332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01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여러 정보의 </a:t>
            </a:r>
            <a:r>
              <a:rPr lang="ko-KR" altLang="en-US" dirty="0" err="1" smtClean="0"/>
              <a:t>딕셔너리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endParaRPr lang="en-US" altLang="ko-KR" dirty="0" smtClean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student1</a:t>
            </a:r>
            <a:r>
              <a:rPr lang="ko-KR" altLang="en-US" dirty="0"/>
              <a:t>에 연락 </a:t>
            </a:r>
            <a:r>
              <a:rPr lang="ko-KR" altLang="en-US" dirty="0" smtClean="0"/>
              <a:t>처 </a:t>
            </a:r>
            <a:r>
              <a:rPr lang="ko-KR" altLang="en-US" dirty="0"/>
              <a:t>추가</a:t>
            </a:r>
            <a:endParaRPr lang="en-US" altLang="ko-KR" dirty="0" smtClean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1133745"/>
            <a:ext cx="2340260" cy="18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2978950"/>
            <a:ext cx="7425825" cy="147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0" y="4914165"/>
            <a:ext cx="7430030" cy="145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52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학과 수정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student1</a:t>
            </a:r>
            <a:r>
              <a:rPr lang="ko-KR" altLang="en-US" dirty="0"/>
              <a:t>의 </a:t>
            </a:r>
            <a:r>
              <a:rPr lang="ko-KR" altLang="en-US" dirty="0" smtClean="0"/>
              <a:t>학과 삭제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endParaRPr lang="en-US" altLang="ko-KR" dirty="0" smtClean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1" y="1133744"/>
            <a:ext cx="7970624" cy="1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1" y="3248979"/>
            <a:ext cx="7970624" cy="158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3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동일한 </a:t>
            </a:r>
            <a:r>
              <a:rPr lang="ko-KR" altLang="en-US" dirty="0"/>
              <a:t>키를 갖는 </a:t>
            </a:r>
            <a:r>
              <a:rPr lang="ko-KR" altLang="en-US" dirty="0" err="1"/>
              <a:t>딕셔너리를</a:t>
            </a:r>
            <a:r>
              <a:rPr lang="ko-KR" altLang="en-US" dirty="0"/>
              <a:t> 생성하는 것이 아니라 마지막에 있는 키가 적용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endParaRPr lang="en-US" altLang="ko-KR" dirty="0" smtClean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8" y="1223755"/>
            <a:ext cx="7961938" cy="1595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딕셔너리의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키로 </a:t>
            </a:r>
            <a:r>
              <a:rPr lang="ko-KR" altLang="en-US" dirty="0"/>
              <a:t>값에 접근하는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 </a:t>
            </a:r>
            <a:r>
              <a:rPr lang="ko-KR" altLang="en-US" dirty="0"/>
              <a:t>함수를 사용해 키로 값에 접근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endParaRPr lang="en-US" altLang="ko-KR" dirty="0" smtClean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581794"/>
            <a:ext cx="8010890" cy="235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7" y="4689140"/>
            <a:ext cx="7971968" cy="133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 smtClean="0"/>
              <a:t>결과 같음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딕셔너리명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]</a:t>
            </a:r>
            <a:r>
              <a:rPr lang="ko-KR" altLang="en-US" dirty="0"/>
              <a:t>는 없는 </a:t>
            </a:r>
            <a:r>
              <a:rPr lang="ko-KR" altLang="en-US" dirty="0" smtClean="0"/>
              <a:t>키 </a:t>
            </a:r>
            <a:r>
              <a:rPr lang="ko-KR" altLang="en-US" dirty="0"/>
              <a:t>호출하면 오류 </a:t>
            </a:r>
            <a:r>
              <a:rPr lang="ko-KR" altLang="en-US" dirty="0" smtClean="0"/>
              <a:t>나지만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는 없는 키를 호출하면 아무것도 반환하지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없는 </a:t>
            </a:r>
            <a:r>
              <a:rPr lang="ko-KR" altLang="en-US" dirty="0"/>
              <a:t>키를 찾을 </a:t>
            </a:r>
            <a:r>
              <a:rPr lang="ko-KR" altLang="en-US" dirty="0" smtClean="0"/>
              <a:t>때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딕셔너리명</a:t>
            </a:r>
            <a:r>
              <a:rPr lang="en-US" altLang="ko-KR" dirty="0"/>
              <a:t>.keys()</a:t>
            </a:r>
            <a:r>
              <a:rPr lang="ko-KR" altLang="en-US" dirty="0"/>
              <a:t>는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</a:t>
            </a:r>
            <a:r>
              <a:rPr lang="ko-KR" altLang="en-US" dirty="0" smtClean="0"/>
              <a:t>키 </a:t>
            </a:r>
            <a:r>
              <a:rPr lang="ko-KR" altLang="en-US" dirty="0"/>
              <a:t>반환</a:t>
            </a:r>
            <a:endParaRPr lang="en-US" altLang="ko-KR" dirty="0" smtClean="0"/>
          </a:p>
          <a:p>
            <a:pPr marL="357188" lvl="1" indent="0">
              <a:buNone/>
            </a:pPr>
            <a:endParaRPr lang="en-US" altLang="ko-KR" dirty="0" smtClean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32" y="2219325"/>
            <a:ext cx="8035423" cy="7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32" y="3564015"/>
            <a:ext cx="8035423" cy="135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출력 결과의 </a:t>
            </a:r>
            <a:r>
              <a:rPr lang="en-US" altLang="ko-KR" dirty="0" err="1"/>
              <a:t>dict_keys</a:t>
            </a:r>
            <a:r>
              <a:rPr lang="ko-KR" altLang="en-US" dirty="0"/>
              <a:t>가 보기 싫으면 </a:t>
            </a:r>
            <a:r>
              <a:rPr lang="en-US" altLang="ko-KR" dirty="0"/>
              <a:t>list(</a:t>
            </a:r>
            <a:r>
              <a:rPr lang="ko-KR" altLang="en-US" dirty="0" err="1"/>
              <a:t>딕셔너리명</a:t>
            </a:r>
            <a:r>
              <a:rPr lang="en-US" altLang="ko-KR" dirty="0"/>
              <a:t>.keys())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.values() </a:t>
            </a:r>
            <a:r>
              <a:rPr lang="ko-KR" altLang="en-US" dirty="0"/>
              <a:t>함수는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값을 리스트로 만들어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딕셔너리명</a:t>
            </a:r>
            <a:r>
              <a:rPr lang="en-US" altLang="ko-KR" dirty="0"/>
              <a:t>.values() </a:t>
            </a:r>
            <a:r>
              <a:rPr lang="ko-KR" altLang="en-US" dirty="0"/>
              <a:t>함수도 출력 결과의 </a:t>
            </a:r>
            <a:r>
              <a:rPr lang="en-US" altLang="ko-KR" dirty="0" err="1"/>
              <a:t>dict_values</a:t>
            </a:r>
            <a:r>
              <a:rPr lang="ko-KR" altLang="en-US" dirty="0"/>
              <a:t>가 보기 싫으면 </a:t>
            </a:r>
            <a:r>
              <a:rPr lang="en-US" altLang="ko-KR" dirty="0"/>
              <a:t>list(</a:t>
            </a:r>
            <a:r>
              <a:rPr lang="ko-KR" altLang="en-US" dirty="0" err="1"/>
              <a:t>딕셔너리명</a:t>
            </a:r>
            <a:r>
              <a:rPr lang="en-US" altLang="ko-KR" dirty="0"/>
              <a:t>.values()) </a:t>
            </a:r>
            <a:r>
              <a:rPr lang="ko-KR" altLang="en-US" dirty="0" smtClean="0"/>
              <a:t>함수 </a:t>
            </a:r>
            <a:r>
              <a:rPr lang="ko-KR" altLang="en-US" dirty="0"/>
              <a:t>사용</a:t>
            </a:r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8" y="1223755"/>
            <a:ext cx="8151464" cy="136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2" y="4155489"/>
            <a:ext cx="8151464" cy="135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1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.items() </a:t>
            </a:r>
            <a:r>
              <a:rPr lang="ko-KR" altLang="en-US" dirty="0"/>
              <a:t>함수를 사용하면 </a:t>
            </a:r>
            <a:r>
              <a:rPr lang="ko-KR" altLang="en-US" dirty="0" err="1"/>
              <a:t>튜플</a:t>
            </a:r>
            <a:r>
              <a:rPr lang="ko-KR" altLang="en-US" dirty="0"/>
              <a:t> 형태로도 </a:t>
            </a:r>
            <a:r>
              <a:rPr lang="ko-KR" altLang="en-US" dirty="0" smtClean="0"/>
              <a:t>구할 수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안에 해당 키가 있는지 없는지는 </a:t>
            </a:r>
            <a:r>
              <a:rPr lang="en-US" altLang="ko-KR" dirty="0"/>
              <a:t>in</a:t>
            </a:r>
            <a:r>
              <a:rPr lang="ko-KR" altLang="en-US" dirty="0"/>
              <a:t>을 사용해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ko-KR" altLang="en-US" dirty="0" err="1"/>
              <a:t>딕셔너리에</a:t>
            </a:r>
            <a:r>
              <a:rPr lang="ko-KR" altLang="en-US" dirty="0"/>
              <a:t> 키가 있다면 </a:t>
            </a:r>
            <a:r>
              <a:rPr lang="en-US" altLang="ko-KR" dirty="0"/>
              <a:t>True</a:t>
            </a:r>
            <a:r>
              <a:rPr lang="ko-KR" altLang="en-US" dirty="0"/>
              <a:t>를 반환하고</a:t>
            </a:r>
            <a:r>
              <a:rPr lang="en-US" altLang="ko-KR" dirty="0"/>
              <a:t>, </a:t>
            </a:r>
            <a:r>
              <a:rPr lang="ko-KR" altLang="en-US" dirty="0"/>
              <a:t>없다면 </a:t>
            </a:r>
            <a:r>
              <a:rPr lang="en-US" altLang="ko-KR" dirty="0"/>
              <a:t>False</a:t>
            </a:r>
            <a:r>
              <a:rPr lang="ko-KR" altLang="en-US" dirty="0"/>
              <a:t>를 반환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265976"/>
            <a:ext cx="7929190" cy="132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3654025"/>
            <a:ext cx="7929190" cy="183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54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ko-KR" altLang="en-US" dirty="0"/>
              <a:t>문을 활용해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값을 출력하는 </a:t>
            </a:r>
            <a:r>
              <a:rPr lang="ko-KR" altLang="en-US" dirty="0" smtClean="0"/>
              <a:t>코드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8" y="1223755"/>
            <a:ext cx="8213002" cy="470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71900" y="1628799"/>
            <a:ext cx="2411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빈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준비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96925" y="2378029"/>
            <a:ext cx="3285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3~6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쌍을 </a:t>
            </a:r>
            <a:r>
              <a:rPr lang="ko-KR" altLang="en-US" sz="1400" dirty="0">
                <a:solidFill>
                  <a:srgbClr val="FF0000"/>
                </a:solidFill>
              </a:rPr>
              <a:t>만들어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추가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81990" y="3474005"/>
            <a:ext cx="2565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8~9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모든 </a:t>
            </a:r>
            <a:r>
              <a:rPr lang="ko-KR" altLang="en-US" sz="1400" dirty="0">
                <a:solidFill>
                  <a:srgbClr val="FF0000"/>
                </a:solidFill>
              </a:rPr>
              <a:t>키와 값을 출력</a:t>
            </a:r>
          </a:p>
        </p:txBody>
      </p:sp>
    </p:spTree>
    <p:extLst>
      <p:ext uri="{BB962C8B-B14F-4D97-AF65-F5344CB8AC3E}">
        <p14:creationId xmlns:p14="http://schemas.microsoft.com/office/powerpoint/2010/main" val="336564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딕셔너리의</a:t>
            </a:r>
            <a:r>
              <a:rPr lang="ko-KR" altLang="en-US" dirty="0" smtClean="0"/>
              <a:t> 정렬</a:t>
            </a:r>
            <a:endParaRPr lang="en-US" altLang="ko-KR" dirty="0" smtClean="0"/>
          </a:p>
          <a:p>
            <a:pPr lvl="1"/>
            <a:r>
              <a:rPr lang="ko-KR" altLang="en-US" dirty="0"/>
              <a:t>키로 정렬한 후 </a:t>
            </a:r>
            <a:r>
              <a:rPr lang="ko-KR" altLang="en-US" dirty="0" err="1" smtClean="0"/>
              <a:t>딕셔너리</a:t>
            </a:r>
            <a:r>
              <a:rPr lang="ko-KR" altLang="en-US" dirty="0" smtClean="0"/>
              <a:t> </a:t>
            </a:r>
            <a:r>
              <a:rPr lang="ko-KR" altLang="en-US" dirty="0"/>
              <a:t>추출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2" y="1567463"/>
            <a:ext cx="8050933" cy="402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16905" y="1567463"/>
            <a:ext cx="47520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operator.itemgetter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사용하려고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operator</a:t>
            </a:r>
            <a:r>
              <a:rPr lang="ko-KR" altLang="en-US" sz="1400" dirty="0">
                <a:solidFill>
                  <a:srgbClr val="FF0000"/>
                </a:solidFill>
              </a:rPr>
              <a:t>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임포트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빈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딕셔너리와</a:t>
            </a:r>
            <a:r>
              <a:rPr lang="ko-KR" altLang="en-US" sz="1400" dirty="0">
                <a:solidFill>
                  <a:srgbClr val="FF0000"/>
                </a:solidFill>
              </a:rPr>
              <a:t> 리스트를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준비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5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딕셔너리</a:t>
            </a:r>
            <a:r>
              <a:rPr lang="ko-KR" altLang="en-US" sz="1400" dirty="0" smtClean="0">
                <a:solidFill>
                  <a:srgbClr val="FF0000"/>
                </a:solidFill>
              </a:rPr>
              <a:t> 작성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6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키를 기준으로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딕셔너리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18373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 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7" y="1673805"/>
            <a:ext cx="8142228" cy="350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79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리스트의 </a:t>
            </a:r>
            <a:r>
              <a:rPr lang="ko-KR" altLang="en-US" dirty="0"/>
              <a:t>필요성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a, b, c, d</a:t>
            </a:r>
            <a:r>
              <a:rPr lang="ko-KR" altLang="en-US" dirty="0"/>
              <a:t>라는 정수형 변수 </a:t>
            </a:r>
            <a:r>
              <a:rPr lang="ko-KR" altLang="en-US" dirty="0" smtClean="0"/>
              <a:t>선언 </a:t>
            </a:r>
            <a:r>
              <a:rPr lang="ko-KR" altLang="en-US" dirty="0"/>
              <a:t>후 이 </a:t>
            </a:r>
            <a:r>
              <a:rPr lang="ko-KR" altLang="en-US" dirty="0" smtClean="0"/>
              <a:t>변수에 </a:t>
            </a:r>
            <a:r>
              <a:rPr lang="ko-KR" altLang="en-US" dirty="0"/>
              <a:t>값을 </a:t>
            </a:r>
            <a:r>
              <a:rPr lang="ko-KR" altLang="en-US" dirty="0" err="1"/>
              <a:t>입력받고</a:t>
            </a:r>
            <a:r>
              <a:rPr lang="ko-KR" altLang="en-US" dirty="0"/>
              <a:t> </a:t>
            </a:r>
            <a:r>
              <a:rPr lang="ko-KR" altLang="en-US" dirty="0" smtClean="0"/>
              <a:t>합계 </a:t>
            </a:r>
            <a:r>
              <a:rPr lang="ko-KR" altLang="en-US" dirty="0"/>
              <a:t>출력하는 프로그램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583794"/>
            <a:ext cx="7425825" cy="500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Section05  </a:t>
            </a:r>
            <a:r>
              <a:rPr lang="ko-KR" altLang="en-US" dirty="0" err="1" smtClean="0"/>
              <a:t>딕셔너리</a:t>
            </a:r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908720"/>
            <a:ext cx="8623083" cy="477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086835" y="1866038"/>
            <a:ext cx="61471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11~18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무한 반복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12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딕셔너리의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키 </a:t>
            </a:r>
            <a:r>
              <a:rPr lang="ko-KR" altLang="en-US" sz="1400" dirty="0" smtClean="0">
                <a:solidFill>
                  <a:srgbClr val="FF0000"/>
                </a:solidFill>
              </a:rPr>
              <a:t>목록 출력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13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입력한 </a:t>
            </a:r>
            <a:r>
              <a:rPr lang="ko-KR" altLang="en-US" sz="1400" dirty="0">
                <a:solidFill>
                  <a:srgbClr val="FF0000"/>
                </a:solidFill>
              </a:rPr>
              <a:t>음식이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딕셔너리에</a:t>
            </a:r>
            <a:r>
              <a:rPr lang="ko-KR" altLang="en-US" sz="1400" dirty="0">
                <a:solidFill>
                  <a:srgbClr val="FF0000"/>
                </a:solidFill>
              </a:rPr>
              <a:t> 있으면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출력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</a:rPr>
              <a:t>끝</a:t>
            </a:r>
            <a:r>
              <a:rPr lang="ko-KR" altLang="en-US" sz="1400" dirty="0" smtClean="0">
                <a:solidFill>
                  <a:srgbClr val="FF0000"/>
                </a:solidFill>
              </a:rPr>
              <a:t>’ 입력하면 </a:t>
            </a:r>
            <a:r>
              <a:rPr lang="en-US" altLang="ko-KR" sz="1400" dirty="0">
                <a:solidFill>
                  <a:srgbClr val="FF0000"/>
                </a:solidFill>
              </a:rPr>
              <a:t>16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 </a:t>
            </a:r>
            <a:r>
              <a:rPr lang="ko-KR" altLang="en-US" sz="1400" dirty="0" smtClean="0">
                <a:solidFill>
                  <a:srgbClr val="FF0000"/>
                </a:solidFill>
              </a:rPr>
              <a:t> 빠져나감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모두 </a:t>
            </a:r>
            <a:r>
              <a:rPr lang="ko-KR" altLang="en-US" sz="1400" dirty="0">
                <a:solidFill>
                  <a:srgbClr val="FF0000"/>
                </a:solidFill>
              </a:rPr>
              <a:t>해당되지 않으면 </a:t>
            </a:r>
            <a:r>
              <a:rPr lang="en-US" altLang="ko-KR" sz="1400" dirty="0">
                <a:solidFill>
                  <a:srgbClr val="FF0000"/>
                </a:solidFill>
              </a:rPr>
              <a:t>17~18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ko-KR" altLang="en-US" sz="1400" dirty="0" smtClean="0">
                <a:solidFill>
                  <a:srgbClr val="FF0000"/>
                </a:solidFill>
              </a:rPr>
              <a:t>메시지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60620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세트</a:t>
            </a:r>
            <a:endParaRPr lang="en-US" altLang="ko-KR" dirty="0" smtClean="0"/>
          </a:p>
          <a:p>
            <a:pPr lvl="1"/>
            <a:r>
              <a:rPr lang="ko-KR" altLang="en-US" dirty="0"/>
              <a:t>키만 모아 놓은 </a:t>
            </a:r>
            <a:r>
              <a:rPr lang="ko-KR" altLang="en-US" dirty="0" err="1"/>
              <a:t>딕셔너리의</a:t>
            </a:r>
            <a:r>
              <a:rPr lang="ko-KR" altLang="en-US" dirty="0"/>
              <a:t> 특수한 </a:t>
            </a:r>
            <a:r>
              <a:rPr lang="ko-KR" altLang="en-US" dirty="0" smtClean="0"/>
              <a:t>형태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딕셔너리의</a:t>
            </a:r>
            <a:r>
              <a:rPr lang="ko-KR" altLang="en-US" dirty="0" smtClean="0"/>
              <a:t> </a:t>
            </a:r>
            <a:r>
              <a:rPr lang="ko-KR" altLang="en-US" dirty="0"/>
              <a:t>키는 중복되면 안 되므로 </a:t>
            </a:r>
            <a:r>
              <a:rPr lang="ko-KR" altLang="en-US" dirty="0" smtClean="0"/>
              <a:t>세트에 </a:t>
            </a:r>
            <a:r>
              <a:rPr lang="ko-KR" altLang="en-US" dirty="0"/>
              <a:t>들어 있는 값은 항상 </a:t>
            </a:r>
            <a:r>
              <a:rPr lang="ko-KR" altLang="en-US" dirty="0" smtClean="0"/>
              <a:t>유일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세트를 </a:t>
            </a:r>
            <a:r>
              <a:rPr lang="ko-KR" altLang="en-US" dirty="0"/>
              <a:t>생성하려면 </a:t>
            </a:r>
            <a:r>
              <a:rPr lang="ko-KR" altLang="en-US" dirty="0" err="1"/>
              <a:t>딕셔너리처럼</a:t>
            </a:r>
            <a:r>
              <a:rPr lang="ko-KR" altLang="en-US" dirty="0"/>
              <a:t> 중괄호 </a:t>
            </a:r>
            <a:r>
              <a:rPr lang="en-US" altLang="ko-KR" dirty="0"/>
              <a:t>{ </a:t>
            </a:r>
            <a:r>
              <a:rPr lang="en-US" altLang="ko-KR" dirty="0" smtClean="0"/>
              <a:t>}</a:t>
            </a:r>
            <a:r>
              <a:rPr lang="ko-KR" altLang="en-US" dirty="0" smtClean="0"/>
              <a:t> </a:t>
            </a:r>
            <a:r>
              <a:rPr lang="ko-KR" altLang="en-US" dirty="0"/>
              <a:t>사용하지만 </a:t>
            </a:r>
            <a:r>
              <a:rPr lang="en-US" altLang="ko-KR" dirty="0"/>
              <a:t>: </a:t>
            </a:r>
            <a:r>
              <a:rPr lang="ko-KR" altLang="en-US" dirty="0"/>
              <a:t>없이 값을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r>
              <a:rPr lang="ko-KR" altLang="en-US" dirty="0"/>
              <a:t>중복된 키는 자동으로 하나만 </a:t>
            </a:r>
            <a:r>
              <a:rPr lang="ko-KR" altLang="en-US" dirty="0" smtClean="0"/>
              <a:t>남음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판매된 물품의 전체 수량이 아닌 종류만 파악하고 </a:t>
            </a:r>
            <a:r>
              <a:rPr lang="ko-KR" altLang="en-US" dirty="0" smtClean="0"/>
              <a:t>싶을 때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0" y="2618910"/>
            <a:ext cx="8055895" cy="167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0" y="4779150"/>
            <a:ext cx="8055895" cy="156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3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세트 사이의 </a:t>
            </a:r>
            <a:r>
              <a:rPr lang="ko-KR" altLang="en-US" dirty="0" smtClean="0"/>
              <a:t>교집합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, </a:t>
            </a:r>
            <a:r>
              <a:rPr lang="ko-KR" altLang="en-US" dirty="0"/>
              <a:t>대칭 </a:t>
            </a:r>
            <a:r>
              <a:rPr lang="ko-KR" altLang="en-US" dirty="0" err="1" smtClean="0"/>
              <a:t>차집합을</a:t>
            </a:r>
            <a:r>
              <a:rPr lang="ko-KR" altLang="en-US" dirty="0" smtClean="0"/>
              <a:t> 구할 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연산자 </a:t>
            </a:r>
            <a:r>
              <a:rPr lang="en-US" altLang="ko-KR" dirty="0"/>
              <a:t>&amp;, |, -, ^ </a:t>
            </a:r>
            <a:r>
              <a:rPr lang="ko-KR" altLang="en-US" dirty="0"/>
              <a:t>대신 함수를 사용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8750"/>
            <a:ext cx="7337775" cy="318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76" y="4914165"/>
            <a:ext cx="7337775" cy="119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컴프리헨션</a:t>
            </a:r>
            <a:endParaRPr lang="en-US" altLang="ko-KR" dirty="0" smtClean="0"/>
          </a:p>
          <a:p>
            <a:pPr lvl="1"/>
            <a:r>
              <a:rPr lang="ko-KR" altLang="en-US" dirty="0"/>
              <a:t> 값이 순차적인 리스트를 한 줄로 만드는 간단한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 저장된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컴프리헨션으로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898830"/>
            <a:ext cx="8000150" cy="209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4734145"/>
            <a:ext cx="8000150" cy="15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컴프리헨션의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1~5</a:t>
            </a:r>
            <a:r>
              <a:rPr lang="ko-KR" altLang="en-US" dirty="0"/>
              <a:t>의 제곱으로 구성된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1~20 </a:t>
            </a:r>
            <a:r>
              <a:rPr lang="ko-KR" altLang="en-US" dirty="0"/>
              <a:t>숫자 중에서 </a:t>
            </a:r>
            <a:r>
              <a:rPr lang="en-US" altLang="ko-KR" dirty="0"/>
              <a:t>3</a:t>
            </a:r>
            <a:r>
              <a:rPr lang="ko-KR" altLang="en-US" dirty="0"/>
              <a:t>의 배수로만 리스트를 구성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223755"/>
            <a:ext cx="7955145" cy="53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168860"/>
            <a:ext cx="7955145" cy="155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4329100"/>
            <a:ext cx="7955145" cy="155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5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동시에 </a:t>
            </a:r>
            <a:r>
              <a:rPr lang="ko-KR" altLang="en-US" dirty="0"/>
              <a:t>여러 리스트에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pPr lvl="1"/>
            <a:r>
              <a:rPr lang="en-US" altLang="ko-KR" dirty="0"/>
              <a:t>zip() </a:t>
            </a:r>
            <a:r>
              <a:rPr lang="ko-KR" altLang="en-US" dirty="0"/>
              <a:t>함수를 사용해 동시에 여러 리스트에 접근</a:t>
            </a:r>
            <a:endParaRPr lang="ko-KR" altLang="en-US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583795"/>
            <a:ext cx="8049610" cy="26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24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두 </a:t>
            </a:r>
            <a:r>
              <a:rPr lang="ko-KR" altLang="en-US" dirty="0"/>
              <a:t>리스트를 </a:t>
            </a:r>
            <a:r>
              <a:rPr lang="ko-KR" altLang="en-US" dirty="0" err="1"/>
              <a:t>튜플이나</a:t>
            </a:r>
            <a:r>
              <a:rPr lang="ko-KR" altLang="en-US" dirty="0"/>
              <a:t> </a:t>
            </a:r>
            <a:r>
              <a:rPr lang="ko-KR" altLang="en-US" dirty="0" err="1"/>
              <a:t>딕셔너리로</a:t>
            </a:r>
            <a:r>
              <a:rPr lang="ko-KR" altLang="en-US" dirty="0"/>
              <a:t> 짝지을 </a:t>
            </a:r>
            <a:r>
              <a:rPr lang="ko-KR" altLang="en-US" dirty="0" smtClean="0"/>
              <a:t>때 </a:t>
            </a:r>
            <a:r>
              <a:rPr lang="en-US" altLang="ko-KR" dirty="0" smtClean="0"/>
              <a:t>zip</a:t>
            </a:r>
            <a:r>
              <a:rPr lang="en-US" altLang="ko-KR" dirty="0"/>
              <a:t>() </a:t>
            </a:r>
            <a:r>
              <a:rPr lang="ko-KR" altLang="en-US" dirty="0" smtClean="0"/>
              <a:t>함수 사용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223755"/>
            <a:ext cx="8096510" cy="305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리스트의 </a:t>
            </a:r>
            <a:r>
              <a:rPr lang="ko-KR" altLang="en-US" dirty="0" smtClean="0"/>
              <a:t>복사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얕은 복사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newList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oldList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newList</a:t>
            </a:r>
            <a:r>
              <a:rPr lang="ko-KR" altLang="en-US" dirty="0"/>
              <a:t>와 </a:t>
            </a:r>
            <a:r>
              <a:rPr lang="en-US" altLang="ko-KR" dirty="0" err="1"/>
              <a:t>oldList</a:t>
            </a:r>
            <a:r>
              <a:rPr lang="ko-KR" altLang="en-US" dirty="0"/>
              <a:t>가 동일한 메모리 </a:t>
            </a:r>
            <a:r>
              <a:rPr lang="ko-KR" altLang="en-US" dirty="0" smtClean="0"/>
              <a:t>공간 공유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1" y="1557469"/>
            <a:ext cx="6334964" cy="231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4244987"/>
            <a:ext cx="4095455" cy="221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얕은 복사의 방지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깊은 복사 </a:t>
            </a:r>
            <a:r>
              <a:rPr lang="en-US" altLang="ko-KR" dirty="0"/>
              <a:t>: </a:t>
            </a:r>
            <a:r>
              <a:rPr lang="en-US" altLang="ko-KR" dirty="0" err="1"/>
              <a:t>newList</a:t>
            </a:r>
            <a:r>
              <a:rPr lang="en-US" altLang="ko-KR" dirty="0"/>
              <a:t>=</a:t>
            </a:r>
            <a:r>
              <a:rPr lang="en-US" altLang="ko-KR" dirty="0" err="1"/>
              <a:t>oldList</a:t>
            </a:r>
            <a:r>
              <a:rPr lang="en-US" altLang="ko-KR" dirty="0"/>
              <a:t>[:]</a:t>
            </a:r>
            <a:r>
              <a:rPr lang="ko-KR" altLang="en-US" dirty="0"/>
              <a:t>는 </a:t>
            </a:r>
            <a:r>
              <a:rPr lang="ko-KR" altLang="en-US" dirty="0" smtClean="0"/>
              <a:t>메모리의 </a:t>
            </a:r>
            <a:r>
              <a:rPr lang="ko-KR" altLang="en-US" dirty="0"/>
              <a:t>공간을 복사해서 새로 </a:t>
            </a:r>
            <a:r>
              <a:rPr lang="ko-KR" altLang="en-US" dirty="0" err="1" smtClean="0"/>
              <a:t>만듬</a:t>
            </a:r>
            <a:endParaRPr lang="ko-KR" altLang="en-US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2" y="1508886"/>
            <a:ext cx="7999595" cy="196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62" y="3564015"/>
            <a:ext cx="5138836" cy="27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5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리스트를 </a:t>
            </a:r>
            <a:r>
              <a:rPr lang="ko-KR" altLang="en-US" dirty="0"/>
              <a:t>이용한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  <a:p>
            <a:pPr lvl="1"/>
            <a:r>
              <a:rPr lang="ko-KR" altLang="en-US" dirty="0" err="1" smtClean="0"/>
              <a:t>스택</a:t>
            </a:r>
            <a:r>
              <a:rPr lang="en-US" altLang="ko-KR" dirty="0"/>
              <a:t>( </a:t>
            </a:r>
            <a:r>
              <a:rPr lang="en-US" altLang="ko-KR" dirty="0" smtClean="0"/>
              <a:t>Stack) : </a:t>
            </a:r>
            <a:r>
              <a:rPr lang="ko-KR" altLang="en-US" dirty="0" smtClean="0"/>
              <a:t>한 </a:t>
            </a:r>
            <a:r>
              <a:rPr lang="ko-KR" altLang="en-US" dirty="0"/>
              <a:t>쪽 끝이 막혀 먼저 들어간 것이 가장 나중에 나오는 형태의 </a:t>
            </a:r>
            <a:r>
              <a:rPr lang="ko-KR" altLang="en-US" dirty="0" smtClean="0"/>
              <a:t>자료구조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/>
              <a:t>LIFO(Last In First Out)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</a:t>
            </a:r>
            <a:r>
              <a:rPr lang="ko-KR" altLang="en-US" dirty="0"/>
              <a:t>나중에 들어간 것이 가장 먼저 </a:t>
            </a:r>
            <a:r>
              <a:rPr lang="ko-KR" altLang="en-US" dirty="0" smtClean="0"/>
              <a:t>나오는 구조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Top : </a:t>
            </a:r>
            <a:r>
              <a:rPr lang="ko-KR" altLang="en-US" dirty="0" smtClean="0"/>
              <a:t>자동차 </a:t>
            </a:r>
            <a:r>
              <a:rPr lang="ko-KR" altLang="en-US" dirty="0"/>
              <a:t>세 대 중 가장 마지막에 들어간 자동차 </a:t>
            </a:r>
            <a:r>
              <a:rPr lang="en-US" altLang="ko-KR" dirty="0"/>
              <a:t>C </a:t>
            </a:r>
            <a:r>
              <a:rPr lang="ko-KR" altLang="en-US" dirty="0"/>
              <a:t>다음의 비어 있는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top</a:t>
            </a:r>
            <a:r>
              <a:rPr lang="ko-KR" altLang="en-US" dirty="0"/>
              <a:t>은 </a:t>
            </a:r>
            <a:r>
              <a:rPr lang="ko-KR" altLang="en-US" dirty="0" err="1"/>
              <a:t>스택에</a:t>
            </a:r>
            <a:r>
              <a:rPr lang="ko-KR" altLang="en-US" dirty="0"/>
              <a:t> 들어 있는 데이터 중 가장 마지막 데이터의 바로 다음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/>
              <a:t>푸시</a:t>
            </a:r>
            <a:r>
              <a:rPr lang="en-US" altLang="ko-KR" dirty="0" smtClean="0"/>
              <a:t>(Push) : </a:t>
            </a:r>
            <a:r>
              <a:rPr lang="ko-KR" altLang="en-US" dirty="0" smtClean="0"/>
              <a:t>데이터를 </a:t>
            </a:r>
            <a:r>
              <a:rPr lang="ko-KR" altLang="en-US" dirty="0"/>
              <a:t>넣는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/>
              <a:t>팝</a:t>
            </a:r>
            <a:r>
              <a:rPr lang="en-US" altLang="ko-KR" dirty="0" smtClean="0"/>
              <a:t>(Pop) : </a:t>
            </a:r>
            <a:r>
              <a:rPr lang="ko-KR" altLang="en-US" dirty="0" smtClean="0"/>
              <a:t>데이터를 빼는 것 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583795"/>
            <a:ext cx="71374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2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리스트를 생성하는 방법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54" y="1133745"/>
            <a:ext cx="8100900" cy="58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2" y="2528900"/>
            <a:ext cx="67151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54" y="1808820"/>
            <a:ext cx="8100900" cy="54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47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한 쪽이 막힌 주차장을 만들어 리스트로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</a:t>
            </a:r>
            <a:r>
              <a:rPr lang="ko-KR" altLang="en-US" dirty="0"/>
              <a:t>구현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00" y="1178750"/>
            <a:ext cx="8207070" cy="79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4" y="2258870"/>
            <a:ext cx="7557344" cy="20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4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append</a:t>
            </a:r>
            <a:r>
              <a:rPr lang="en-US" altLang="ko-KR" dirty="0"/>
              <a:t>() </a:t>
            </a:r>
            <a:r>
              <a:rPr lang="ko-KR" altLang="en-US" dirty="0" smtClean="0"/>
              <a:t>함수 사용하여 자동차 </a:t>
            </a:r>
            <a:r>
              <a:rPr lang="ko-KR" altLang="en-US" dirty="0"/>
              <a:t>한 </a:t>
            </a:r>
            <a:r>
              <a:rPr lang="ko-KR" altLang="en-US" dirty="0" smtClean="0"/>
              <a:t>대 </a:t>
            </a:r>
            <a:r>
              <a:rPr lang="ko-KR" altLang="en-US" dirty="0"/>
              <a:t>넣어 보자</a:t>
            </a:r>
            <a:r>
              <a:rPr lang="en-US" altLang="ko-KR" dirty="0"/>
              <a:t>(</a:t>
            </a:r>
            <a:r>
              <a:rPr lang="ko-KR" altLang="en-US" dirty="0" err="1"/>
              <a:t>푸시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133745"/>
            <a:ext cx="8218270" cy="82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2213864"/>
            <a:ext cx="7632644" cy="211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27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자동차 </a:t>
            </a:r>
            <a:r>
              <a:rPr lang="en-US" altLang="ko-KR" dirty="0"/>
              <a:t>B</a:t>
            </a:r>
            <a:r>
              <a:rPr lang="ko-KR" altLang="en-US" dirty="0"/>
              <a:t>와 자동차 </a:t>
            </a:r>
            <a:r>
              <a:rPr lang="en-US" altLang="ko-KR" dirty="0"/>
              <a:t>C</a:t>
            </a:r>
            <a:r>
              <a:rPr lang="ko-KR" altLang="en-US" dirty="0"/>
              <a:t>도 주차장에 </a:t>
            </a:r>
            <a:r>
              <a:rPr lang="ko-KR" altLang="en-US" dirty="0" smtClean="0"/>
              <a:t>넣기 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088740"/>
            <a:ext cx="8063650" cy="348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5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</a:t>
            </a:r>
            <a:r>
              <a:rPr lang="ko-KR" altLang="en-US" dirty="0" smtClean="0"/>
              <a:t>자동차 빼기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23755"/>
            <a:ext cx="8140960" cy="311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8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smtClean="0"/>
              <a:t>자동차 </a:t>
            </a:r>
            <a:r>
              <a:rPr lang="ko-KR" altLang="en-US" dirty="0" smtClean="0"/>
              <a:t>빼기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Tip </a:t>
            </a:r>
            <a:r>
              <a:rPr lang="en-US" altLang="ko-KR" dirty="0" smtClean="0"/>
              <a:t>• </a:t>
            </a:r>
            <a:r>
              <a:rPr lang="ko-KR" altLang="en-US" dirty="0" err="1"/>
              <a:t>스택과</a:t>
            </a:r>
            <a:r>
              <a:rPr lang="ko-KR" altLang="en-US" dirty="0"/>
              <a:t> 함께 많이 사용되는 </a:t>
            </a:r>
            <a:r>
              <a:rPr lang="ko-KR" altLang="en-US" dirty="0" smtClean="0"/>
              <a:t>자료구조  </a:t>
            </a:r>
            <a:r>
              <a:rPr lang="ko-KR" altLang="en-US" dirty="0"/>
              <a:t>큐</a:t>
            </a:r>
            <a:r>
              <a:rPr lang="en-US" altLang="ko-KR" dirty="0"/>
              <a:t>( Queue</a:t>
            </a:r>
            <a:r>
              <a:rPr lang="en-US" altLang="ko-KR" dirty="0" smtClean="0"/>
              <a:t>). </a:t>
            </a:r>
            <a:r>
              <a:rPr lang="ko-KR" altLang="en-US" dirty="0"/>
              <a:t>큐는 양쪽이 뚫린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. </a:t>
            </a:r>
            <a:r>
              <a:rPr lang="ko-KR" altLang="en-US" dirty="0"/>
              <a:t>파이프 같은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, </a:t>
            </a:r>
            <a:r>
              <a:rPr lang="ko-KR" altLang="en-US" dirty="0"/>
              <a:t>한 쪽으로 들어가면 다른 한 쪽으로 나오는 형태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23755"/>
            <a:ext cx="8140960" cy="311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80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Code07-01.py</a:t>
            </a:r>
            <a:r>
              <a:rPr lang="ko-KR" altLang="en-US" dirty="0"/>
              <a:t>를 리스트를 사용하는 프로그램으로 수정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223755"/>
            <a:ext cx="7920880" cy="529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76945" y="1763814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aa=[0, 0, 0, 0]</a:t>
            </a:r>
            <a:r>
              <a:rPr lang="ko-KR" altLang="en-US" sz="1400" dirty="0">
                <a:solidFill>
                  <a:srgbClr val="FF0000"/>
                </a:solidFill>
              </a:rPr>
              <a:t>으로 항목이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 있는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생성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a </a:t>
            </a:r>
            <a:r>
              <a:rPr lang="ko-KR" altLang="en-US" sz="1400" dirty="0">
                <a:solidFill>
                  <a:srgbClr val="FF0000"/>
                </a:solidFill>
              </a:rPr>
              <a:t>대신 </a:t>
            </a:r>
            <a:r>
              <a:rPr lang="en-US" altLang="ko-KR" sz="1400" dirty="0">
                <a:solidFill>
                  <a:srgbClr val="FF0000"/>
                </a:solidFill>
              </a:rPr>
              <a:t>aa[0]</a:t>
            </a:r>
            <a:r>
              <a:rPr lang="ko-KR" altLang="en-US" sz="1400" dirty="0">
                <a:solidFill>
                  <a:srgbClr val="FF0000"/>
                </a:solidFill>
              </a:rPr>
              <a:t>을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5~7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aa</a:t>
            </a:r>
            <a:r>
              <a:rPr lang="ko-KR" altLang="en-US" sz="1400" dirty="0">
                <a:solidFill>
                  <a:srgbClr val="FF0000"/>
                </a:solidFill>
              </a:rPr>
              <a:t>를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</a:rPr>
              <a:t>행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각 </a:t>
            </a:r>
            <a:r>
              <a:rPr lang="ko-KR" altLang="en-US" sz="1400" dirty="0">
                <a:solidFill>
                  <a:srgbClr val="FF0000"/>
                </a:solidFill>
              </a:rPr>
              <a:t>변수 대신 </a:t>
            </a:r>
            <a:r>
              <a:rPr lang="en-US" altLang="ko-KR" sz="1400" dirty="0">
                <a:solidFill>
                  <a:srgbClr val="FF0000"/>
                </a:solidFill>
              </a:rPr>
              <a:t>aa[0]+aa[1]+aa[2]+aa[3]</a:t>
            </a:r>
            <a:r>
              <a:rPr lang="ko-KR" altLang="en-US" sz="1400" dirty="0">
                <a:solidFill>
                  <a:srgbClr val="FF0000"/>
                </a:solidFill>
              </a:rPr>
              <a:t>으로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수정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71800" y="504918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출력 </a:t>
            </a:r>
            <a:r>
              <a:rPr lang="ko-KR" altLang="en-US" sz="1400" dirty="0">
                <a:solidFill>
                  <a:srgbClr val="FF0000"/>
                </a:solidFill>
              </a:rPr>
              <a:t>결과는 리스트를 사용하기 </a:t>
            </a:r>
            <a:r>
              <a:rPr lang="ko-KR" altLang="en-US" sz="1400" dirty="0" smtClean="0">
                <a:solidFill>
                  <a:srgbClr val="FF0000"/>
                </a:solidFill>
              </a:rPr>
              <a:t>전과 동일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숫자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개를 더하려면 </a:t>
            </a:r>
            <a:r>
              <a:rPr lang="en-US" altLang="ko-KR" sz="1400" dirty="0">
                <a:solidFill>
                  <a:srgbClr val="FF0000"/>
                </a:solidFill>
              </a:rPr>
              <a:t>aa=[0, 1, 0, …, 99]</a:t>
            </a:r>
            <a:r>
              <a:rPr lang="ko-KR" altLang="en-US" sz="1400" dirty="0">
                <a:solidFill>
                  <a:srgbClr val="FF0000"/>
                </a:solidFill>
              </a:rPr>
              <a:t>를 생성한 후 </a:t>
            </a:r>
            <a:r>
              <a:rPr lang="en-US" altLang="ko-KR" sz="1400" dirty="0">
                <a:solidFill>
                  <a:srgbClr val="FF0000"/>
                </a:solidFill>
              </a:rPr>
              <a:t>aa[0]+aa[1]+aa[2] +…+aa[99]</a:t>
            </a:r>
            <a:r>
              <a:rPr lang="ko-KR" altLang="en-US" sz="1400" dirty="0">
                <a:solidFill>
                  <a:srgbClr val="FF0000"/>
                </a:solidFill>
              </a:rPr>
              <a:t>로 작성</a:t>
            </a:r>
          </a:p>
        </p:txBody>
      </p:sp>
    </p:spTree>
    <p:extLst>
      <p:ext uri="{BB962C8B-B14F-4D97-AF65-F5344CB8AC3E}">
        <p14:creationId xmlns:p14="http://schemas.microsoft.com/office/powerpoint/2010/main" val="13795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리스트의 일반적인 사용</a:t>
            </a:r>
            <a:endParaRPr lang="en-US" altLang="ko-KR" dirty="0" smtClean="0"/>
          </a:p>
          <a:p>
            <a:pPr lvl="1"/>
            <a:r>
              <a:rPr lang="ko-KR" altLang="en-US" dirty="0"/>
              <a:t>빈 리스트의 생성과 항목 추가 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538790"/>
            <a:ext cx="714375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47" y="4014065"/>
            <a:ext cx="7137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3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리스트의 첨자가 순서대로 변할 수 있도록 반복문과 함께 </a:t>
            </a:r>
            <a:r>
              <a:rPr lang="ko-KR" altLang="en-US" dirty="0" smtClean="0"/>
              <a:t>활용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1185863"/>
            <a:ext cx="5834947" cy="323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14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</TotalTime>
  <Words>1998</Words>
  <Application>Microsoft Office PowerPoint</Application>
  <PresentationFormat>화면 슬라이드 쇼(4:3)</PresentationFormat>
  <Paragraphs>459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HY견고딕</vt:lpstr>
      <vt:lpstr>HY견명조</vt:lpstr>
      <vt:lpstr>맑은 고딕</vt:lpstr>
      <vt:lpstr>Arial</vt:lpstr>
      <vt:lpstr>Verdana</vt:lpstr>
      <vt:lpstr>Wingdings</vt:lpstr>
      <vt:lpstr>1_Office 테마</vt:lpstr>
      <vt:lpstr>PowerPoint 프레젠테이션</vt:lpstr>
      <vt:lpstr>Section01 이 장에서 만들 프로그램</vt:lpstr>
      <vt:lpstr>Section01 이 장에서 만들 프로그램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Section02 리스트의 기본</vt:lpstr>
      <vt:lpstr>Section03 2차원 리스트</vt:lpstr>
      <vt:lpstr>Section03 2차원 리스트</vt:lpstr>
      <vt:lpstr>Section03 2차원 리스트</vt:lpstr>
      <vt:lpstr>Section03 2차원 리스트</vt:lpstr>
      <vt:lpstr>Section03 2차원 리스트</vt:lpstr>
      <vt:lpstr>Section03 2차원 리스트</vt:lpstr>
      <vt:lpstr>Section03 2차원 리스트</vt:lpstr>
      <vt:lpstr>Section03 2차원 리스트</vt:lpstr>
      <vt:lpstr>Section04  튜플</vt:lpstr>
      <vt:lpstr>Section04  튜플</vt:lpstr>
      <vt:lpstr>Section04  튜플</vt:lpstr>
      <vt:lpstr>Section04  튜플</vt:lpstr>
      <vt:lpstr>Section04  튜플</vt:lpstr>
      <vt:lpstr>Section05  딕셔너리</vt:lpstr>
      <vt:lpstr>Section05  딕셔너리</vt:lpstr>
      <vt:lpstr>Section05  딕셔너리</vt:lpstr>
      <vt:lpstr>Section05  딕셔너리</vt:lpstr>
      <vt:lpstr>Section05  딕셔너리</vt:lpstr>
      <vt:lpstr>Section05  딕셔너리</vt:lpstr>
      <vt:lpstr>Section05  딕셔너리</vt:lpstr>
      <vt:lpstr>Section05  딕셔너리</vt:lpstr>
      <vt:lpstr>Section05  딕셔너리</vt:lpstr>
      <vt:lpstr>Section05  딕셔너리</vt:lpstr>
      <vt:lpstr>Section05  딕셔너리</vt:lpstr>
      <vt:lpstr>Section05  딕셔너리</vt:lpstr>
      <vt:lpstr>Section05  딕셔너리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Section06  리스트, 튜플, 딕셔너리의 심화 내용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Windows 사용자</cp:lastModifiedBy>
  <cp:revision>268</cp:revision>
  <dcterms:created xsi:type="dcterms:W3CDTF">2012-07-23T02:34:37Z</dcterms:created>
  <dcterms:modified xsi:type="dcterms:W3CDTF">2018-02-05T00:56:27Z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